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03" r:id="rId1"/>
  </p:sldMasterIdLst>
  <p:notesMasterIdLst>
    <p:notesMasterId r:id="rId11"/>
  </p:notesMasterIdLst>
  <p:handoutMasterIdLst>
    <p:handoutMasterId r:id="rId12"/>
  </p:handoutMasterIdLst>
  <p:sldIdLst>
    <p:sldId id="466" r:id="rId2"/>
    <p:sldId id="375" r:id="rId3"/>
    <p:sldId id="365" r:id="rId4"/>
    <p:sldId id="464" r:id="rId5"/>
    <p:sldId id="379" r:id="rId6"/>
    <p:sldId id="410" r:id="rId7"/>
    <p:sldId id="448" r:id="rId8"/>
    <p:sldId id="449" r:id="rId9"/>
    <p:sldId id="381" r:id="rId10"/>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02E4"/>
    <a:srgbClr val="0060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240" y="6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Wendt" userId="f71d989b-7a3e-46cf-9040-248c72595e3d" providerId="ADAL" clId="{A63757E8-D013-4628-8E59-3DDD9D4EE927}"/>
    <pc:docChg chg="delSld modSld">
      <pc:chgData name="Robert Wendt" userId="f71d989b-7a3e-46cf-9040-248c72595e3d" providerId="ADAL" clId="{A63757E8-D013-4628-8E59-3DDD9D4EE927}" dt="2021-10-12T02:25:07.709" v="560" actId="47"/>
      <pc:docMkLst>
        <pc:docMk/>
      </pc:docMkLst>
      <pc:sldChg chg="del">
        <pc:chgData name="Robert Wendt" userId="f71d989b-7a3e-46cf-9040-248c72595e3d" providerId="ADAL" clId="{A63757E8-D013-4628-8E59-3DDD9D4EE927}" dt="2021-10-12T02:25:01.256" v="559" actId="47"/>
        <pc:sldMkLst>
          <pc:docMk/>
          <pc:sldMk cId="2178265813" sldId="280"/>
        </pc:sldMkLst>
      </pc:sldChg>
      <pc:sldChg chg="del">
        <pc:chgData name="Robert Wendt" userId="f71d989b-7a3e-46cf-9040-248c72595e3d" providerId="ADAL" clId="{A63757E8-D013-4628-8E59-3DDD9D4EE927}" dt="2021-10-12T02:21:08.066" v="3" actId="47"/>
        <pc:sldMkLst>
          <pc:docMk/>
          <pc:sldMk cId="2571453326" sldId="443"/>
        </pc:sldMkLst>
      </pc:sldChg>
      <pc:sldChg chg="del">
        <pc:chgData name="Robert Wendt" userId="f71d989b-7a3e-46cf-9040-248c72595e3d" providerId="ADAL" clId="{A63757E8-D013-4628-8E59-3DDD9D4EE927}" dt="2021-10-12T02:20:45.655" v="2" actId="47"/>
        <pc:sldMkLst>
          <pc:docMk/>
          <pc:sldMk cId="2735736563" sldId="450"/>
        </pc:sldMkLst>
      </pc:sldChg>
      <pc:sldChg chg="del">
        <pc:chgData name="Robert Wendt" userId="f71d989b-7a3e-46cf-9040-248c72595e3d" providerId="ADAL" clId="{A63757E8-D013-4628-8E59-3DDD9D4EE927}" dt="2021-10-12T02:20:41.429" v="1" actId="47"/>
        <pc:sldMkLst>
          <pc:docMk/>
          <pc:sldMk cId="4075255527" sldId="451"/>
        </pc:sldMkLst>
      </pc:sldChg>
      <pc:sldChg chg="modSp mod">
        <pc:chgData name="Robert Wendt" userId="f71d989b-7a3e-46cf-9040-248c72595e3d" providerId="ADAL" clId="{A63757E8-D013-4628-8E59-3DDD9D4EE927}" dt="2021-10-12T02:24:33.431" v="558" actId="20577"/>
        <pc:sldMkLst>
          <pc:docMk/>
          <pc:sldMk cId="1378642443" sldId="466"/>
        </pc:sldMkLst>
        <pc:spChg chg="mod">
          <ac:chgData name="Robert Wendt" userId="f71d989b-7a3e-46cf-9040-248c72595e3d" providerId="ADAL" clId="{A63757E8-D013-4628-8E59-3DDD9D4EE927}" dt="2021-10-12T02:22:44.118" v="386" actId="122"/>
          <ac:spMkLst>
            <pc:docMk/>
            <pc:sldMk cId="1378642443" sldId="466"/>
            <ac:spMk id="2" creationId="{67454D5C-7CDA-4ACC-A5E4-E2EAC762A1EF}"/>
          </ac:spMkLst>
        </pc:spChg>
        <pc:spChg chg="mod">
          <ac:chgData name="Robert Wendt" userId="f71d989b-7a3e-46cf-9040-248c72595e3d" providerId="ADAL" clId="{A63757E8-D013-4628-8E59-3DDD9D4EE927}" dt="2021-10-12T02:24:33.431" v="558" actId="20577"/>
          <ac:spMkLst>
            <pc:docMk/>
            <pc:sldMk cId="1378642443" sldId="466"/>
            <ac:spMk id="3" creationId="{3C9E2C6C-648B-4C8F-AC0A-1DE3E9EF2EB8}"/>
          </ac:spMkLst>
        </pc:spChg>
      </pc:sldChg>
      <pc:sldChg chg="del">
        <pc:chgData name="Robert Wendt" userId="f71d989b-7a3e-46cf-9040-248c72595e3d" providerId="ADAL" clId="{A63757E8-D013-4628-8E59-3DDD9D4EE927}" dt="2021-10-12T02:25:07.709" v="560" actId="47"/>
        <pc:sldMkLst>
          <pc:docMk/>
          <pc:sldMk cId="1151198625" sldId="467"/>
        </pc:sldMkLst>
      </pc:sldChg>
      <pc:sldChg chg="del">
        <pc:chgData name="Robert Wendt" userId="f71d989b-7a3e-46cf-9040-248c72595e3d" providerId="ADAL" clId="{A63757E8-D013-4628-8E59-3DDD9D4EE927}" dt="2021-10-12T02:21:24.138" v="4" actId="47"/>
        <pc:sldMkLst>
          <pc:docMk/>
          <pc:sldMk cId="32537617" sldId="468"/>
        </pc:sldMkLst>
      </pc:sldChg>
      <pc:sldChg chg="del">
        <pc:chgData name="Robert Wendt" userId="f71d989b-7a3e-46cf-9040-248c72595e3d" providerId="ADAL" clId="{A63757E8-D013-4628-8E59-3DDD9D4EE927}" dt="2021-10-12T02:20:31.081" v="0" actId="47"/>
        <pc:sldMkLst>
          <pc:docMk/>
          <pc:sldMk cId="4269668336" sldId="46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98102" y="0"/>
            <a:ext cx="2982119" cy="465138"/>
          </a:xfrm>
          <a:prstGeom prst="rect">
            <a:avLst/>
          </a:prstGeom>
        </p:spPr>
        <p:txBody>
          <a:bodyPr vert="horz" lIns="91440" tIns="45720" rIns="91440" bIns="45720" rtlCol="0"/>
          <a:lstStyle>
            <a:lvl1pPr algn="r">
              <a:defRPr sz="1200"/>
            </a:lvl1pPr>
          </a:lstStyle>
          <a:p>
            <a:pPr>
              <a:defRPr/>
            </a:pPr>
            <a:fld id="{0CBD50B7-1C7D-4D3B-AE3C-B81F77C36D59}" type="datetimeFigureOut">
              <a:rPr lang="en-US"/>
              <a:pPr>
                <a:defRPr/>
              </a:pPr>
              <a:t>10/11/2021</a:t>
            </a:fld>
            <a:endParaRPr lang="en-US"/>
          </a:p>
        </p:txBody>
      </p:sp>
      <p:sp>
        <p:nvSpPr>
          <p:cNvPr id="4" name="Footer Placeholder 3"/>
          <p:cNvSpPr>
            <a:spLocks noGrp="1"/>
          </p:cNvSpPr>
          <p:nvPr>
            <p:ph type="ftr" sz="quarter" idx="2"/>
          </p:nvPr>
        </p:nvSpPr>
        <p:spPr>
          <a:xfrm>
            <a:off x="0" y="8829675"/>
            <a:ext cx="2982119" cy="465138"/>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98102" y="8829675"/>
            <a:ext cx="2982119" cy="465138"/>
          </a:xfrm>
          <a:prstGeom prst="rect">
            <a:avLst/>
          </a:prstGeom>
        </p:spPr>
        <p:txBody>
          <a:bodyPr vert="horz" lIns="91440" tIns="45720" rIns="91440" bIns="45720" rtlCol="0" anchor="b"/>
          <a:lstStyle>
            <a:lvl1pPr algn="r">
              <a:defRPr sz="1200"/>
            </a:lvl1pPr>
          </a:lstStyle>
          <a:p>
            <a:pPr>
              <a:defRPr/>
            </a:pPr>
            <a:fld id="{9F4C0F38-4E2D-45E1-BF5A-2C99501E6909}" type="slidenum">
              <a:rPr lang="en-US"/>
              <a:pPr>
                <a:defRPr/>
              </a:pPr>
              <a:t>‹#›</a:t>
            </a:fld>
            <a:endParaRPr lang="en-US"/>
          </a:p>
        </p:txBody>
      </p:sp>
    </p:spTree>
    <p:extLst>
      <p:ext uri="{BB962C8B-B14F-4D97-AF65-F5344CB8AC3E}">
        <p14:creationId xmlns:p14="http://schemas.microsoft.com/office/powerpoint/2010/main" val="458289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513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98102" y="0"/>
            <a:ext cx="2982119" cy="465138"/>
          </a:xfrm>
          <a:prstGeom prst="rect">
            <a:avLst/>
          </a:prstGeom>
        </p:spPr>
        <p:txBody>
          <a:bodyPr vert="horz" lIns="91440" tIns="45720" rIns="91440" bIns="45720" rtlCol="0"/>
          <a:lstStyle>
            <a:lvl1pPr algn="r">
              <a:defRPr sz="1200"/>
            </a:lvl1pPr>
          </a:lstStyle>
          <a:p>
            <a:pPr>
              <a:defRPr/>
            </a:pPr>
            <a:fld id="{D0A73A4C-6A00-483C-BB7E-3D0A80F12391}" type="datetimeFigureOut">
              <a:rPr lang="en-US"/>
              <a:pPr>
                <a:defRPr/>
              </a:pPr>
              <a:t>10/11/2021</a:t>
            </a:fld>
            <a:endParaRPr lang="en-US"/>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8182" y="4416427"/>
            <a:ext cx="5505450" cy="418306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2982119" cy="465138"/>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98102" y="8829675"/>
            <a:ext cx="2982119" cy="465138"/>
          </a:xfrm>
          <a:prstGeom prst="rect">
            <a:avLst/>
          </a:prstGeom>
        </p:spPr>
        <p:txBody>
          <a:bodyPr vert="horz" lIns="91440" tIns="45720" rIns="91440" bIns="45720" rtlCol="0" anchor="b"/>
          <a:lstStyle>
            <a:lvl1pPr algn="r">
              <a:defRPr sz="1200"/>
            </a:lvl1pPr>
          </a:lstStyle>
          <a:p>
            <a:pPr>
              <a:defRPr/>
            </a:pPr>
            <a:fld id="{F447E2C6-F2A5-4FCC-8D8D-4A2883DD8A51}" type="slidenum">
              <a:rPr lang="en-US"/>
              <a:pPr>
                <a:defRPr/>
              </a:pPr>
              <a:t>‹#›</a:t>
            </a:fld>
            <a:endParaRPr lang="en-US"/>
          </a:p>
        </p:txBody>
      </p:sp>
    </p:spTree>
    <p:extLst>
      <p:ext uri="{BB962C8B-B14F-4D97-AF65-F5344CB8AC3E}">
        <p14:creationId xmlns:p14="http://schemas.microsoft.com/office/powerpoint/2010/main" val="29031295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35D93C-70A9-4392-BD74-0EBEBB1F64FB}" type="slidenum">
              <a:rPr lang="en-US" smtClean="0"/>
              <a:pPr eaLnBrk="1" hangingPunct="1"/>
              <a:t>2</a:t>
            </a:fld>
            <a:endParaRPr lang="en-US"/>
          </a:p>
        </p:txBody>
      </p:sp>
    </p:spTree>
    <p:extLst>
      <p:ext uri="{BB962C8B-B14F-4D97-AF65-F5344CB8AC3E}">
        <p14:creationId xmlns:p14="http://schemas.microsoft.com/office/powerpoint/2010/main" val="1531061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Communcation- How do you communicate with your club? What communications should you be doing for your job search? Emails/ Calls/ Meetings</a:t>
            </a:r>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6BF592-A2D9-4DAB-93D7-150ADB9E9F67}" type="slidenum">
              <a:rPr lang="en-US" smtClean="0"/>
              <a:pPr eaLnBrk="1" hangingPunct="1"/>
              <a:t>9</a:t>
            </a:fld>
            <a:endParaRPr lang="en-US"/>
          </a:p>
        </p:txBody>
      </p:sp>
    </p:spTree>
    <p:extLst>
      <p:ext uri="{BB962C8B-B14F-4D97-AF65-F5344CB8AC3E}">
        <p14:creationId xmlns:p14="http://schemas.microsoft.com/office/powerpoint/2010/main" val="3907336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ctrTitle"/>
          </p:nvPr>
        </p:nvSpPr>
        <p:spPr>
          <a:xfrm>
            <a:off x="914400" y="1803405"/>
            <a:ext cx="73152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914400" y="3632201"/>
            <a:ext cx="73152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5932170" y="4323845"/>
            <a:ext cx="2297429" cy="365125"/>
          </a:xfrm>
        </p:spPr>
        <p:txBody>
          <a:bodyPr/>
          <a:lstStyle/>
          <a:p>
            <a:pPr>
              <a:defRPr/>
            </a:pPr>
            <a:fld id="{4BB5D499-E9AA-4749-A1FC-A9B033784C5F}" type="datetimeFigureOut">
              <a:rPr lang="en-US" smtClean="0"/>
              <a:pPr>
                <a:defRPr/>
              </a:pPr>
              <a:t>10/11/2021</a:t>
            </a:fld>
            <a:endParaRPr lang="en-US"/>
          </a:p>
        </p:txBody>
      </p:sp>
      <p:sp>
        <p:nvSpPr>
          <p:cNvPr id="5" name="Footer Placeholder 4"/>
          <p:cNvSpPr>
            <a:spLocks noGrp="1"/>
          </p:cNvSpPr>
          <p:nvPr>
            <p:ph type="ftr" sz="quarter" idx="11"/>
          </p:nvPr>
        </p:nvSpPr>
        <p:spPr>
          <a:xfrm>
            <a:off x="914400" y="4323846"/>
            <a:ext cx="4880610" cy="365125"/>
          </a:xfrm>
        </p:spPr>
        <p:txBody>
          <a:bodyPr/>
          <a:lstStyle/>
          <a:p>
            <a:pPr>
              <a:defRPr/>
            </a:pPr>
            <a:endParaRPr lang="en-US"/>
          </a:p>
        </p:txBody>
      </p:sp>
      <p:sp>
        <p:nvSpPr>
          <p:cNvPr id="6" name="Slide Number Placeholder 5"/>
          <p:cNvSpPr>
            <a:spLocks noGrp="1"/>
          </p:cNvSpPr>
          <p:nvPr>
            <p:ph type="sldNum" sz="quarter" idx="12"/>
          </p:nvPr>
        </p:nvSpPr>
        <p:spPr>
          <a:xfrm>
            <a:off x="6057900" y="1430867"/>
            <a:ext cx="2171700" cy="365125"/>
          </a:xfrm>
        </p:spPr>
        <p:txBody>
          <a:bodyPr/>
          <a:lstStyle/>
          <a:p>
            <a:pPr>
              <a:defRPr/>
            </a:pPr>
            <a:fld id="{3B68F1ED-3B9B-47F3-A4F0-F3DCFCDCEF4D}" type="slidenum">
              <a:rPr lang="en-US" smtClean="0"/>
              <a:pPr>
                <a:defRPr/>
              </a:pPr>
              <a:t>‹#›</a:t>
            </a:fld>
            <a:endParaRPr lang="en-US"/>
          </a:p>
        </p:txBody>
      </p:sp>
    </p:spTree>
    <p:extLst>
      <p:ext uri="{BB962C8B-B14F-4D97-AF65-F5344CB8AC3E}">
        <p14:creationId xmlns:p14="http://schemas.microsoft.com/office/powerpoint/2010/main" val="98137511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E7C9F24D-F581-499A-BA7A-A43A1D2AD962}" type="datetimeFigureOut">
              <a:rPr lang="en-US" smtClean="0"/>
              <a:pPr>
                <a:defRPr/>
              </a:pPr>
              <a:t>10/11/2021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020408C-F6FB-4700-B9FA-7BCA8C8436D7}" type="slidenum">
              <a:rPr lang="en-US" smtClean="0"/>
              <a:pPr>
                <a:defRPr/>
              </a:pPr>
              <a:t>‹#›</a:t>
            </a:fld>
            <a:endParaRPr lang="en-US"/>
          </a:p>
        </p:txBody>
      </p:sp>
    </p:spTree>
    <p:extLst>
      <p:ext uri="{BB962C8B-B14F-4D97-AF65-F5344CB8AC3E}">
        <p14:creationId xmlns:p14="http://schemas.microsoft.com/office/powerpoint/2010/main" val="926387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4"/>
            <a:ext cx="7955280"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594360" y="3641726"/>
            <a:ext cx="795528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4B1E2D6E-0506-46D2-9545-D6B115159C15}" type="datetimeFigureOut">
              <a:rPr lang="en-US" smtClean="0"/>
              <a:pPr>
                <a:defRPr/>
              </a:pPr>
              <a:t>10/11/2021</a:t>
            </a:fld>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3" cy="365125"/>
          </a:xfrm>
        </p:spPr>
        <p:txBody>
          <a:bodyPr/>
          <a:lstStyle/>
          <a:p>
            <a:pPr>
              <a:defRPr/>
            </a:pPr>
            <a:fld id="{821A1086-5584-4249-AC1E-6B3F00D6650F}" type="slidenum">
              <a:rPr lang="en-US" smtClean="0"/>
              <a:pPr>
                <a:defRPr/>
              </a:pPr>
              <a:t>‹#›</a:t>
            </a:fld>
            <a:endParaRPr lang="en-US"/>
          </a:p>
        </p:txBody>
      </p:sp>
    </p:spTree>
    <p:extLst>
      <p:ext uri="{BB962C8B-B14F-4D97-AF65-F5344CB8AC3E}">
        <p14:creationId xmlns:p14="http://schemas.microsoft.com/office/powerpoint/2010/main" val="4190932296"/>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94360" y="2194560"/>
            <a:ext cx="3910579"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2099" y="2194560"/>
            <a:ext cx="3907540" cy="40690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813C8503-8F1C-4A5F-B58B-9D167E605395}" type="datetimeFigureOut">
              <a:rPr lang="en-US" smtClean="0"/>
              <a:pPr>
                <a:defRPr/>
              </a:pPr>
              <a:t>10/11/2021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B7AA6A9-7770-481E-A88F-5689866CD659}" type="slidenum">
              <a:rPr lang="en-US" smtClean="0"/>
              <a:pPr>
                <a:defRPr/>
              </a:pPr>
              <a:t>‹#›</a:t>
            </a:fld>
            <a:endParaRPr lang="en-US"/>
          </a:p>
        </p:txBody>
      </p:sp>
    </p:spTree>
    <p:extLst>
      <p:ext uri="{BB962C8B-B14F-4D97-AF65-F5344CB8AC3E}">
        <p14:creationId xmlns:p14="http://schemas.microsoft.com/office/powerpoint/2010/main" val="1188106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71700" y="762000"/>
            <a:ext cx="637794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1279" y="2183802"/>
            <a:ext cx="3683659"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94359" y="3132667"/>
            <a:ext cx="3910579"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69018" y="2183802"/>
            <a:ext cx="368062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2098" y="3132667"/>
            <a:ext cx="3907541" cy="31309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6E85154B-5D63-4E1C-8969-CC403CFDBC10}" type="datetimeFigureOut">
              <a:rPr lang="en-US" smtClean="0"/>
              <a:pPr>
                <a:defRPr/>
              </a:pPr>
              <a:t>10/11/2021</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281D6D0-0C5E-4F8E-A19F-9663408F8F18}" type="slidenum">
              <a:rPr lang="en-US" smtClean="0"/>
              <a:pPr>
                <a:defRPr/>
              </a:pPr>
              <a:t>‹#›</a:t>
            </a:fld>
            <a:endParaRPr lang="en-US"/>
          </a:p>
        </p:txBody>
      </p:sp>
    </p:spTree>
    <p:extLst>
      <p:ext uri="{BB962C8B-B14F-4D97-AF65-F5344CB8AC3E}">
        <p14:creationId xmlns:p14="http://schemas.microsoft.com/office/powerpoint/2010/main" val="305868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54B78F93-6761-4EE8-A7CE-589CBE58A1DF}" type="datetimeFigureOut">
              <a:rPr lang="en-US" smtClean="0"/>
              <a:pPr>
                <a:defRPr/>
              </a:pPr>
              <a:t>10/11/2021</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9488FF0-BCD7-44F0-A4C2-93199C75C6B7}" type="slidenum">
              <a:rPr lang="en-US" smtClean="0"/>
              <a:pPr>
                <a:defRPr/>
              </a:pPr>
              <a:t>‹#›</a:t>
            </a:fld>
            <a:endParaRPr lang="en-US"/>
          </a:p>
        </p:txBody>
      </p:sp>
    </p:spTree>
    <p:extLst>
      <p:ext uri="{BB962C8B-B14F-4D97-AF65-F5344CB8AC3E}">
        <p14:creationId xmlns:p14="http://schemas.microsoft.com/office/powerpoint/2010/main" val="3092983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0F38FD8-45DD-43A3-8747-714A052E1BFC}" type="datetimeFigureOut">
              <a:rPr lang="en-US" smtClean="0"/>
              <a:pPr>
                <a:defRPr/>
              </a:pPr>
              <a:t>10/11/2021</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5F797F5-CF73-4B42-829D-021F3EA2DD10}" type="slidenum">
              <a:rPr lang="en-US" smtClean="0"/>
              <a:pPr>
                <a:defRPr/>
              </a:pPr>
              <a:t>‹#›</a:t>
            </a:fld>
            <a:endParaRPr lang="en-US"/>
          </a:p>
        </p:txBody>
      </p:sp>
    </p:spTree>
    <p:extLst>
      <p:ext uri="{BB962C8B-B14F-4D97-AF65-F5344CB8AC3E}">
        <p14:creationId xmlns:p14="http://schemas.microsoft.com/office/powerpoint/2010/main" val="28309099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30861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3886200" y="746760"/>
            <a:ext cx="4663440" cy="551688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4360" y="3124200"/>
            <a:ext cx="30861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6F9B773D-EE54-4B56-BA63-7DFD413739CF}" type="datetimeFigureOut">
              <a:rPr lang="en-US" smtClean="0"/>
              <a:pPr>
                <a:defRPr/>
              </a:pPr>
              <a:t>10/11/2021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4DF94E7-2332-467B-AD86-2BFE1A5CD2B4}" type="slidenum">
              <a:rPr lang="en-US" smtClean="0"/>
              <a:pPr>
                <a:defRPr/>
              </a:pPr>
              <a:t>‹#›</a:t>
            </a:fld>
            <a:endParaRPr lang="en-US"/>
          </a:p>
        </p:txBody>
      </p:sp>
    </p:spTree>
    <p:extLst>
      <p:ext uri="{BB962C8B-B14F-4D97-AF65-F5344CB8AC3E}">
        <p14:creationId xmlns:p14="http://schemas.microsoft.com/office/powerpoint/2010/main" val="184447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1524000"/>
            <a:ext cx="407573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77524" y="751242"/>
            <a:ext cx="3674234"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3124200"/>
            <a:ext cx="407573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0B00AE35-539A-48A9-BA82-766DBD47E3A2}" type="datetimeFigureOut">
              <a:rPr lang="en-US" smtClean="0"/>
              <a:pPr>
                <a:defRPr/>
              </a:pPr>
              <a:t>10/11/2021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ECF0B33-467C-4352-8DF4-EFA572267273}" type="slidenum">
              <a:rPr lang="en-US" smtClean="0"/>
              <a:pPr>
                <a:defRPr/>
              </a:pPr>
              <a:t>‹#›</a:t>
            </a:fld>
            <a:endParaRPr lang="en-US"/>
          </a:p>
        </p:txBody>
      </p:sp>
    </p:spTree>
    <p:extLst>
      <p:ext uri="{BB962C8B-B14F-4D97-AF65-F5344CB8AC3E}">
        <p14:creationId xmlns:p14="http://schemas.microsoft.com/office/powerpoint/2010/main" val="994135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55" y="4697361"/>
            <a:ext cx="7956482"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94355" y="977035"/>
            <a:ext cx="7950260"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94360" y="5516716"/>
            <a:ext cx="795528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fld id="{DEE5571F-BC3A-460F-AD7D-5A8113765F2A}" type="datetimeFigureOut">
              <a:rPr lang="en-US" smtClean="0"/>
              <a:pPr>
                <a:defRPr/>
              </a:pPr>
              <a:t>10/11/2021</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2352891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594360" y="753533"/>
            <a:ext cx="795528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800" y="3649134"/>
            <a:ext cx="77724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DEE5571F-BC3A-460F-AD7D-5A8113765F2A}" type="datetimeFigureOut">
              <a:rPr lang="en-US" smtClean="0"/>
              <a:pPr>
                <a:defRPr/>
              </a:pPr>
              <a:t>10/11/2021</a:t>
            </a:fld>
            <a:endParaRPr lang="en-US"/>
          </a:p>
        </p:txBody>
      </p:sp>
      <p:sp>
        <p:nvSpPr>
          <p:cNvPr id="6" name="Footer Placeholder 5"/>
          <p:cNvSpPr>
            <a:spLocks noGrp="1"/>
          </p:cNvSpPr>
          <p:nvPr>
            <p:ph type="ftr" sz="quarter" idx="11"/>
          </p:nvPr>
        </p:nvSpPr>
        <p:spPr>
          <a:xfrm>
            <a:off x="594360" y="381001"/>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24268330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768351" y="753534"/>
            <a:ext cx="7613650" cy="2756234"/>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77899" y="3509768"/>
            <a:ext cx="7194552"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5800" y="4174597"/>
            <a:ext cx="7778752"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81001"/>
            <a:ext cx="2183130" cy="365125"/>
          </a:xfrm>
        </p:spPr>
        <p:txBody>
          <a:bodyPr/>
          <a:lstStyle>
            <a:lvl1pPr algn="r">
              <a:defRPr/>
            </a:lvl1pPr>
          </a:lstStyle>
          <a:p>
            <a:pPr>
              <a:defRPr/>
            </a:pPr>
            <a:fld id="{DEE5571F-BC3A-460F-AD7D-5A8113765F2A}" type="datetimeFigureOut">
              <a:rPr lang="en-US" smtClean="0"/>
              <a:pPr>
                <a:defRPr/>
              </a:pPr>
              <a:t>10/11/2021</a:t>
            </a:fld>
            <a:endParaRPr lang="en-US"/>
          </a:p>
        </p:txBody>
      </p:sp>
      <p:sp>
        <p:nvSpPr>
          <p:cNvPr id="6" name="Footer Placeholder 5"/>
          <p:cNvSpPr>
            <a:spLocks noGrp="1"/>
          </p:cNvSpPr>
          <p:nvPr>
            <p:ph type="ftr" sz="quarter" idx="11"/>
          </p:nvPr>
        </p:nvSpPr>
        <p:spPr>
          <a:xfrm>
            <a:off x="594360" y="379438"/>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0CA7BA73-1349-4E33-8437-4DD059AF9DD0}" type="slidenum">
              <a:rPr lang="en-US" smtClean="0"/>
              <a:pPr>
                <a:defRPr/>
              </a:pPr>
              <a:t>‹#›</a:t>
            </a:fld>
            <a:endParaRPr lang="en-US"/>
          </a:p>
        </p:txBody>
      </p:sp>
      <p:sp>
        <p:nvSpPr>
          <p:cNvPr id="13" name="TextBox 12"/>
          <p:cNvSpPr txBox="1"/>
          <p:nvPr/>
        </p:nvSpPr>
        <p:spPr>
          <a:xfrm>
            <a:off x="231458" y="80772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8146733" y="3021330"/>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225989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Title 1"/>
          <p:cNvSpPr>
            <a:spLocks noGrp="1"/>
          </p:cNvSpPr>
          <p:nvPr>
            <p:ph type="title"/>
          </p:nvPr>
        </p:nvSpPr>
        <p:spPr>
          <a:xfrm>
            <a:off x="685800" y="1124702"/>
            <a:ext cx="7774782"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792" y="3648316"/>
            <a:ext cx="7773608"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5562176" y="378884"/>
            <a:ext cx="2183130" cy="365125"/>
          </a:xfrm>
        </p:spPr>
        <p:txBody>
          <a:bodyPr/>
          <a:lstStyle>
            <a:lvl1pPr algn="r">
              <a:defRPr/>
            </a:lvl1pPr>
          </a:lstStyle>
          <a:p>
            <a:pPr>
              <a:defRPr/>
            </a:pPr>
            <a:fld id="{DEE5571F-BC3A-460F-AD7D-5A8113765F2A}" type="datetimeFigureOut">
              <a:rPr lang="en-US" smtClean="0"/>
              <a:pPr>
                <a:defRPr/>
              </a:pPr>
              <a:t>10/11/2021</a:t>
            </a:fld>
            <a:endParaRPr lang="en-US"/>
          </a:p>
        </p:txBody>
      </p:sp>
      <p:sp>
        <p:nvSpPr>
          <p:cNvPr id="6" name="Footer Placeholder 5"/>
          <p:cNvSpPr>
            <a:spLocks noGrp="1"/>
          </p:cNvSpPr>
          <p:nvPr>
            <p:ph type="ftr" sz="quarter" idx="11"/>
          </p:nvPr>
        </p:nvSpPr>
        <p:spPr>
          <a:xfrm>
            <a:off x="594360" y="378884"/>
            <a:ext cx="4830656" cy="365125"/>
          </a:xfrm>
        </p:spPr>
        <p:txBody>
          <a:bodyPr/>
          <a:lstStyle/>
          <a:p>
            <a:pPr>
              <a:defRPr/>
            </a:pPr>
            <a:endParaRPr lang="en-US"/>
          </a:p>
        </p:txBody>
      </p:sp>
      <p:sp>
        <p:nvSpPr>
          <p:cNvPr id="7" name="Slide Number Placeholder 6"/>
          <p:cNvSpPr>
            <a:spLocks noGrp="1"/>
          </p:cNvSpPr>
          <p:nvPr>
            <p:ph type="sldNum" sz="quarter" idx="12"/>
          </p:nvPr>
        </p:nvSpPr>
        <p:spPr>
          <a:xfrm>
            <a:off x="7882466" y="381001"/>
            <a:ext cx="667174" cy="365125"/>
          </a:xfrm>
        </p:spPr>
        <p:txBody>
          <a:body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2230848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171701" y="762000"/>
            <a:ext cx="637793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594361" y="2202080"/>
            <a:ext cx="256032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59436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302237" y="2201333"/>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300781" y="2904068"/>
            <a:ext cx="256032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5989319" y="2192866"/>
            <a:ext cx="256032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5989320" y="2904564"/>
            <a:ext cx="256032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fld id="{DEE5571F-BC3A-460F-AD7D-5A8113765F2A}" type="datetimeFigureOut">
              <a:rPr lang="en-US" smtClean="0"/>
              <a:pPr>
                <a:defRPr/>
              </a:pPr>
              <a:t>10/11/2021</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1405523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71702" y="762000"/>
            <a:ext cx="6381984"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94360"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594360" y="2331720"/>
            <a:ext cx="256032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94360" y="4796103"/>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291873"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291872" y="2331720"/>
            <a:ext cx="256032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290858" y="4796102"/>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5993365" y="4113340"/>
            <a:ext cx="256032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5993364" y="2331721"/>
            <a:ext cx="256032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93272" y="4796100"/>
            <a:ext cx="256032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fld id="{DEE5571F-BC3A-460F-AD7D-5A8113765F2A}" type="datetimeFigureOut">
              <a:rPr lang="en-US" smtClean="0"/>
              <a:pPr>
                <a:defRPr/>
              </a:pPr>
              <a:t>10/11/2021</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1103539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2194560"/>
            <a:ext cx="7955280" cy="4069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F6EAF16-F72E-48CE-A8F8-0743E76F382F}" type="datetimeFigureOut">
              <a:rPr lang="en-US" smtClean="0"/>
              <a:pPr>
                <a:defRPr/>
              </a:pPr>
              <a:t>10/11/2021</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F560DB5-1BED-4C12-A451-81FED6BF8D93}" type="slidenum">
              <a:rPr lang="en-US" smtClean="0"/>
              <a:pPr>
                <a:defRPr/>
              </a:pPr>
              <a:t>‹#›</a:t>
            </a:fld>
            <a:endParaRPr lang="en-US"/>
          </a:p>
        </p:txBody>
      </p:sp>
    </p:spTree>
    <p:extLst>
      <p:ext uri="{BB962C8B-B14F-4D97-AF65-F5344CB8AC3E}">
        <p14:creationId xmlns:p14="http://schemas.microsoft.com/office/powerpoint/2010/main" val="6502577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9144000" cy="1862138"/>
          </a:xfrm>
          <a:prstGeom prst="rect">
            <a:avLst/>
          </a:prstGeom>
        </p:spPr>
      </p:pic>
      <p:sp>
        <p:nvSpPr>
          <p:cNvPr id="2" name="Vertical Title 1"/>
          <p:cNvSpPr>
            <a:spLocks noGrp="1"/>
          </p:cNvSpPr>
          <p:nvPr>
            <p:ph type="title" orient="vert"/>
          </p:nvPr>
        </p:nvSpPr>
        <p:spPr>
          <a:xfrm>
            <a:off x="7006590" y="747183"/>
            <a:ext cx="1543050" cy="4248675"/>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594360" y="746126"/>
            <a:ext cx="6278035" cy="424973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562176" y="381001"/>
            <a:ext cx="2183130" cy="365125"/>
          </a:xfrm>
        </p:spPr>
        <p:txBody>
          <a:bodyPr/>
          <a:lstStyle>
            <a:lvl1pPr algn="r">
              <a:defRPr/>
            </a:lvl1pPr>
          </a:lstStyle>
          <a:p>
            <a:pPr>
              <a:defRPr/>
            </a:pPr>
            <a:fld id="{F2350BC1-425C-4A6C-93EF-7E46329711D3}" type="datetimeFigureOut">
              <a:rPr lang="en-US" smtClean="0"/>
              <a:pPr>
                <a:defRPr/>
              </a:pPr>
              <a:t>10/11/2021</a:t>
            </a:fld>
            <a:endParaRPr lang="en-US"/>
          </a:p>
        </p:txBody>
      </p:sp>
      <p:sp>
        <p:nvSpPr>
          <p:cNvPr id="5" name="Footer Placeholder 4"/>
          <p:cNvSpPr>
            <a:spLocks noGrp="1"/>
          </p:cNvSpPr>
          <p:nvPr>
            <p:ph type="ftr" sz="quarter" idx="11"/>
          </p:nvPr>
        </p:nvSpPr>
        <p:spPr>
          <a:xfrm>
            <a:off x="594360" y="381001"/>
            <a:ext cx="4830656" cy="365125"/>
          </a:xfrm>
        </p:spPr>
        <p:txBody>
          <a:bodyPr/>
          <a:lstStyle/>
          <a:p>
            <a:pPr>
              <a:defRPr/>
            </a:pPr>
            <a:endParaRPr lang="en-US"/>
          </a:p>
        </p:txBody>
      </p:sp>
      <p:sp>
        <p:nvSpPr>
          <p:cNvPr id="6" name="Slide Number Placeholder 5"/>
          <p:cNvSpPr>
            <a:spLocks noGrp="1"/>
          </p:cNvSpPr>
          <p:nvPr>
            <p:ph type="sldNum" sz="quarter" idx="12"/>
          </p:nvPr>
        </p:nvSpPr>
        <p:spPr>
          <a:xfrm>
            <a:off x="7882466" y="381001"/>
            <a:ext cx="667174" cy="365125"/>
          </a:xfrm>
        </p:spPr>
        <p:txBody>
          <a:bodyPr/>
          <a:lstStyle/>
          <a:p>
            <a:pPr>
              <a:defRPr/>
            </a:pPr>
            <a:fld id="{A6B2036B-B9D2-45AE-B70F-8F847F061F3E}" type="slidenum">
              <a:rPr lang="en-US" smtClean="0"/>
              <a:pPr>
                <a:defRPr/>
              </a:pPr>
              <a:t>‹#›</a:t>
            </a:fld>
            <a:endParaRPr lang="en-US"/>
          </a:p>
        </p:txBody>
      </p:sp>
    </p:spTree>
    <p:extLst>
      <p:ext uri="{BB962C8B-B14F-4D97-AF65-F5344CB8AC3E}">
        <p14:creationId xmlns:p14="http://schemas.microsoft.com/office/powerpoint/2010/main" val="99175977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1081088"/>
          </a:xfrm>
          <a:prstGeom prst="rect">
            <a:avLst/>
          </a:prstGeom>
        </p:spPr>
      </p:pic>
      <p:sp>
        <p:nvSpPr>
          <p:cNvPr id="2" name="Title Placeholder 1"/>
          <p:cNvSpPr>
            <a:spLocks noGrp="1"/>
          </p:cNvSpPr>
          <p:nvPr>
            <p:ph type="title"/>
          </p:nvPr>
        </p:nvSpPr>
        <p:spPr>
          <a:xfrm>
            <a:off x="2171700" y="764373"/>
            <a:ext cx="637794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94360" y="2194560"/>
            <a:ext cx="7955280" cy="406908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12230" y="6356351"/>
            <a:ext cx="213741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DEE5571F-BC3A-460F-AD7D-5A8113765F2A}" type="datetimeFigureOut">
              <a:rPr lang="en-US" smtClean="0"/>
              <a:pPr>
                <a:defRPr/>
              </a:pPr>
              <a:t>10/11/2021</a:t>
            </a:fld>
            <a:endParaRPr lang="en-US"/>
          </a:p>
        </p:txBody>
      </p:sp>
      <p:sp>
        <p:nvSpPr>
          <p:cNvPr id="5" name="Footer Placeholder 4"/>
          <p:cNvSpPr>
            <a:spLocks noGrp="1"/>
          </p:cNvSpPr>
          <p:nvPr>
            <p:ph type="ftr" sz="quarter" idx="3"/>
          </p:nvPr>
        </p:nvSpPr>
        <p:spPr>
          <a:xfrm>
            <a:off x="594360" y="6355846"/>
            <a:ext cx="568071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72250" y="381001"/>
            <a:ext cx="197739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0CA7BA73-1349-4E33-8437-4DD059AF9DD0}" type="slidenum">
              <a:rPr lang="en-US" smtClean="0"/>
              <a:pPr>
                <a:defRPr/>
              </a:pPr>
              <a:t>‹#›</a:t>
            </a:fld>
            <a:endParaRPr lang="en-US"/>
          </a:p>
        </p:txBody>
      </p:sp>
    </p:spTree>
    <p:extLst>
      <p:ext uri="{BB962C8B-B14F-4D97-AF65-F5344CB8AC3E}">
        <p14:creationId xmlns:p14="http://schemas.microsoft.com/office/powerpoint/2010/main" val="1040471174"/>
      </p:ext>
    </p:extLst>
  </p:cSld>
  <p:clrMap bg1="lt1" tx1="dk1" bg2="lt2" tx2="dk2" accent1="accent1" accent2="accent2" accent3="accent3" accent4="accent4" accent5="accent5" accent6="accent6" hlink="hlink" folHlink="folHlink"/>
  <p:sldLayoutIdLst>
    <p:sldLayoutId id="2147484904" r:id="rId1"/>
    <p:sldLayoutId id="2147484905" r:id="rId2"/>
    <p:sldLayoutId id="2147484906" r:id="rId3"/>
    <p:sldLayoutId id="2147484907" r:id="rId4"/>
    <p:sldLayoutId id="2147484908" r:id="rId5"/>
    <p:sldLayoutId id="2147484909" r:id="rId6"/>
    <p:sldLayoutId id="2147484910" r:id="rId7"/>
    <p:sldLayoutId id="2147484911" r:id="rId8"/>
    <p:sldLayoutId id="2147484912" r:id="rId9"/>
    <p:sldLayoutId id="2147484913" r:id="rId10"/>
    <p:sldLayoutId id="2147484914" r:id="rId11"/>
    <p:sldLayoutId id="2147484915" r:id="rId12"/>
    <p:sldLayoutId id="2147484916" r:id="rId13"/>
    <p:sldLayoutId id="2147484917" r:id="rId14"/>
    <p:sldLayoutId id="2147484918" r:id="rId15"/>
    <p:sldLayoutId id="2147484919" r:id="rId16"/>
    <p:sldLayoutId id="2147484920"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wmf"/></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54D5C-7CDA-4ACC-A5E4-E2EAC762A1EF}"/>
              </a:ext>
            </a:extLst>
          </p:cNvPr>
          <p:cNvSpPr>
            <a:spLocks noGrp="1"/>
          </p:cNvSpPr>
          <p:nvPr>
            <p:ph type="title"/>
          </p:nvPr>
        </p:nvSpPr>
        <p:spPr/>
        <p:txBody>
          <a:bodyPr/>
          <a:lstStyle/>
          <a:p>
            <a:pPr algn="ctr"/>
            <a:r>
              <a:rPr lang="en-US" dirty="0"/>
              <a:t>Transferable SKILLS</a:t>
            </a:r>
          </a:p>
        </p:txBody>
      </p:sp>
      <p:sp>
        <p:nvSpPr>
          <p:cNvPr id="3" name="Content Placeholder 2">
            <a:extLst>
              <a:ext uri="{FF2B5EF4-FFF2-40B4-BE49-F238E27FC236}">
                <a16:creationId xmlns:a16="http://schemas.microsoft.com/office/drawing/2014/main" id="{3C9E2C6C-648B-4C8F-AC0A-1DE3E9EF2EB8}"/>
              </a:ext>
            </a:extLst>
          </p:cNvPr>
          <p:cNvSpPr>
            <a:spLocks noGrp="1"/>
          </p:cNvSpPr>
          <p:nvPr>
            <p:ph idx="1"/>
          </p:nvPr>
        </p:nvSpPr>
        <p:spPr>
          <a:xfrm>
            <a:off x="381000" y="2133600"/>
            <a:ext cx="7955280" cy="4069080"/>
          </a:xfrm>
        </p:spPr>
        <p:txBody>
          <a:bodyPr/>
          <a:lstStyle/>
          <a:p>
            <a:r>
              <a:rPr lang="en-US" dirty="0"/>
              <a:t>California Council of the Blind</a:t>
            </a:r>
          </a:p>
          <a:p>
            <a:r>
              <a:rPr lang="en-US" dirty="0"/>
              <a:t>Employment Seminar</a:t>
            </a:r>
          </a:p>
          <a:p>
            <a:r>
              <a:rPr lang="en-US" dirty="0"/>
              <a:t>October 13</a:t>
            </a:r>
            <a:r>
              <a:rPr lang="en-US" baseline="30000" dirty="0"/>
              <a:t>th</a:t>
            </a:r>
            <a:r>
              <a:rPr lang="en-US" dirty="0"/>
              <a:t> to 15</a:t>
            </a:r>
            <a:r>
              <a:rPr lang="en-US" baseline="30000" dirty="0"/>
              <a:t>th</a:t>
            </a:r>
            <a:endParaRPr lang="en-US" dirty="0"/>
          </a:p>
          <a:p>
            <a:endParaRPr lang="en-US" dirty="0"/>
          </a:p>
          <a:p>
            <a:r>
              <a:rPr lang="en-US" dirty="0"/>
              <a:t>Presenter</a:t>
            </a:r>
          </a:p>
          <a:p>
            <a:r>
              <a:rPr lang="en-US" dirty="0"/>
              <a:t>Robert Wendt</a:t>
            </a:r>
          </a:p>
          <a:p>
            <a:r>
              <a:rPr lang="en-US" dirty="0"/>
              <a:t>Career Counselor</a:t>
            </a:r>
          </a:p>
          <a:p>
            <a:r>
              <a:rPr lang="en-US" dirty="0"/>
              <a:t>California State University, Long Beach</a:t>
            </a:r>
          </a:p>
        </p:txBody>
      </p:sp>
    </p:spTree>
    <p:extLst>
      <p:ext uri="{BB962C8B-B14F-4D97-AF65-F5344CB8AC3E}">
        <p14:creationId xmlns:p14="http://schemas.microsoft.com/office/powerpoint/2010/main" val="137864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Title 1"/>
          <p:cNvSpPr>
            <a:spLocks noGrp="1"/>
          </p:cNvSpPr>
          <p:nvPr>
            <p:ph type="title"/>
          </p:nvPr>
        </p:nvSpPr>
        <p:spPr>
          <a:xfrm>
            <a:off x="1828800" y="1143000"/>
            <a:ext cx="6934200" cy="1066800"/>
          </a:xfrm>
        </p:spPr>
        <p:txBody>
          <a:bodyPr>
            <a:normAutofit fontScale="90000"/>
          </a:bodyPr>
          <a:lstStyle/>
          <a:p>
            <a:r>
              <a:rPr lang="en-US" dirty="0"/>
              <a:t>What are transferable skills?</a:t>
            </a:r>
          </a:p>
        </p:txBody>
      </p:sp>
      <p:sp>
        <p:nvSpPr>
          <p:cNvPr id="6146" name="Content Placeholder 2"/>
          <p:cNvSpPr>
            <a:spLocks noGrp="1"/>
          </p:cNvSpPr>
          <p:nvPr>
            <p:ph idx="1"/>
          </p:nvPr>
        </p:nvSpPr>
        <p:spPr>
          <a:xfrm>
            <a:off x="533400" y="2895600"/>
            <a:ext cx="8229600" cy="2322513"/>
          </a:xfrm>
        </p:spPr>
        <p:txBody>
          <a:bodyPr/>
          <a:lstStyle/>
          <a:p>
            <a:pPr>
              <a:buFont typeface="Georgia" pitchFamily="18" charset="0"/>
              <a:buNone/>
            </a:pPr>
            <a:r>
              <a:rPr lang="en-US" dirty="0"/>
              <a:t>	Simply put, they are skills you have acquired during any activity in your life: clubs, organizations, jobs, classes, projects, parenting, hobbies, sports, etc.  </a:t>
            </a:r>
          </a:p>
          <a:p>
            <a:pPr>
              <a:buFont typeface="Georgia" pitchFamily="18" charset="0"/>
              <a:buNone/>
            </a:pPr>
            <a:r>
              <a:rPr lang="en-US" dirty="0"/>
              <a:t>	Virtually anything that are transferable and applicable to what you may do in your next job.</a:t>
            </a:r>
          </a:p>
        </p:txBody>
      </p:sp>
      <p:pic>
        <p:nvPicPr>
          <p:cNvPr id="6147" name="Picture 6" descr="http://t0.gstatic.com/images?q=tbn:ANd9GcSjnQ-insMnDGZJKTPqb5NtNwcgUYSbFRFwF5L5METloTG5zY_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 y="457200"/>
            <a:ext cx="2209800"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381000"/>
            <a:ext cx="8229600" cy="1066800"/>
          </a:xfrm>
        </p:spPr>
        <p:txBody>
          <a:bodyPr/>
          <a:lstStyle/>
          <a:p>
            <a:r>
              <a:rPr lang="en-US"/>
              <a:t>Experience</a:t>
            </a:r>
          </a:p>
        </p:txBody>
      </p:sp>
      <p:sp>
        <p:nvSpPr>
          <p:cNvPr id="10243" name="Content Placeholder 2"/>
          <p:cNvSpPr>
            <a:spLocks noGrp="1"/>
          </p:cNvSpPr>
          <p:nvPr>
            <p:ph idx="1"/>
          </p:nvPr>
        </p:nvSpPr>
        <p:spPr>
          <a:xfrm>
            <a:off x="381000" y="1219200"/>
            <a:ext cx="8763000" cy="4324350"/>
          </a:xfrm>
        </p:spPr>
        <p:txBody>
          <a:bodyPr/>
          <a:lstStyle/>
          <a:p>
            <a:r>
              <a:rPr lang="en-US" dirty="0"/>
              <a:t>Academics, Clubs and Organizations</a:t>
            </a:r>
          </a:p>
          <a:p>
            <a:pPr lvl="1"/>
            <a:r>
              <a:rPr lang="en-US" dirty="0"/>
              <a:t>Research, group projects, writing, public speaking, time management, meet deadlines, ability to adapt, achieve goals, multitasking, critical thinking…</a:t>
            </a:r>
          </a:p>
          <a:p>
            <a:pPr lvl="1"/>
            <a:r>
              <a:rPr lang="en-US" dirty="0"/>
              <a:t>Organizing, marketing, recruitment, event planning, budgets, databases and spreadsheets, written correspondence, managing, leading…</a:t>
            </a:r>
          </a:p>
          <a:p>
            <a:r>
              <a:rPr lang="en-US" dirty="0"/>
              <a:t>Internship/Work/Volunteer</a:t>
            </a:r>
          </a:p>
          <a:p>
            <a:pPr lvl="1"/>
            <a:r>
              <a:rPr lang="en-US" dirty="0"/>
              <a:t>Ability to take directions, interpersonal, resolving customer complaints/problems, communicating, being on time, reliable, quick learner, work under pressure, work ethic, initiative. . .</a:t>
            </a:r>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linds(horizontal)">
                                      <p:cBhvr>
                                        <p:cTn id="7" dur="500"/>
                                        <p:tgtEl>
                                          <p:spTgt spid="102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243">
                                            <p:txEl>
                                              <p:pRg st="1" end="1"/>
                                            </p:txEl>
                                          </p:spTgt>
                                        </p:tgtEl>
                                        <p:attrNameLst>
                                          <p:attrName>style.visibility</p:attrName>
                                        </p:attrNameLst>
                                      </p:cBhvr>
                                      <p:to>
                                        <p:strVal val="visible"/>
                                      </p:to>
                                    </p:set>
                                    <p:animEffect transition="in" filter="blinds(horizontal)">
                                      <p:cBhvr>
                                        <p:cTn id="12" dur="500"/>
                                        <p:tgtEl>
                                          <p:spTgt spid="1024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blinds(horizontal)">
                                      <p:cBhvr>
                                        <p:cTn id="15" dur="500"/>
                                        <p:tgtEl>
                                          <p:spTgt spid="10243">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0243">
                                            <p:txEl>
                                              <p:pRg st="3" end="3"/>
                                            </p:txEl>
                                          </p:spTgt>
                                        </p:tgtEl>
                                        <p:attrNameLst>
                                          <p:attrName>style.visibility</p:attrName>
                                        </p:attrNameLst>
                                      </p:cBhvr>
                                      <p:to>
                                        <p:strVal val="visible"/>
                                      </p:to>
                                    </p:set>
                                    <p:animEffect transition="in" filter="blinds(horizontal)">
                                      <p:cBhvr>
                                        <p:cTn id="20" dur="500"/>
                                        <p:tgtEl>
                                          <p:spTgt spid="10243">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0243">
                                            <p:txEl>
                                              <p:pRg st="4" end="4"/>
                                            </p:txEl>
                                          </p:spTgt>
                                        </p:tgtEl>
                                        <p:attrNameLst>
                                          <p:attrName>style.visibility</p:attrName>
                                        </p:attrNameLst>
                                      </p:cBhvr>
                                      <p:to>
                                        <p:strVal val="visible"/>
                                      </p:to>
                                    </p:set>
                                    <p:animEffect transition="in" filter="blinds(horizontal)">
                                      <p:cBhvr>
                                        <p:cTn id="25"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100" y="502533"/>
            <a:ext cx="8229600" cy="1066800"/>
          </a:xfrm>
        </p:spPr>
        <p:txBody>
          <a:bodyPr/>
          <a:lstStyle/>
          <a:p>
            <a:r>
              <a:rPr lang="en-US" dirty="0"/>
              <a:t>Key skills employers want</a:t>
            </a:r>
          </a:p>
        </p:txBody>
      </p:sp>
      <p:sp>
        <p:nvSpPr>
          <p:cNvPr id="3" name="Content Placeholder 2"/>
          <p:cNvSpPr>
            <a:spLocks noGrp="1"/>
          </p:cNvSpPr>
          <p:nvPr>
            <p:ph sz="half" idx="1"/>
          </p:nvPr>
        </p:nvSpPr>
        <p:spPr>
          <a:xfrm>
            <a:off x="428473" y="1425186"/>
            <a:ext cx="4666034" cy="4525963"/>
          </a:xfrm>
        </p:spPr>
        <p:txBody>
          <a:bodyPr>
            <a:normAutofit fontScale="92500" lnSpcReduction="20000"/>
          </a:bodyPr>
          <a:lstStyle/>
          <a:p>
            <a:pPr>
              <a:buNone/>
              <a:defRPr/>
            </a:pPr>
            <a:r>
              <a:rPr lang="en-US" b="1" dirty="0">
                <a:solidFill>
                  <a:srgbClr val="0070C0"/>
                </a:solidFill>
              </a:rPr>
              <a:t>ATTITUDE</a:t>
            </a:r>
          </a:p>
          <a:p>
            <a:pPr>
              <a:buClr>
                <a:schemeClr val="accent6"/>
              </a:buClr>
              <a:defRPr/>
            </a:pPr>
            <a:r>
              <a:rPr lang="en-US" sz="1800" dirty="0"/>
              <a:t>Strong work ethic </a:t>
            </a:r>
          </a:p>
          <a:p>
            <a:pPr>
              <a:buClr>
                <a:schemeClr val="accent6"/>
              </a:buClr>
              <a:defRPr/>
            </a:pPr>
            <a:r>
              <a:rPr lang="en-US" sz="1800" dirty="0"/>
              <a:t>Initiative </a:t>
            </a:r>
          </a:p>
          <a:p>
            <a:pPr>
              <a:buClr>
                <a:schemeClr val="accent6"/>
              </a:buClr>
              <a:defRPr/>
            </a:pPr>
            <a:r>
              <a:rPr lang="en-US" sz="1800" dirty="0"/>
              <a:t>Flexibility/adaptability</a:t>
            </a:r>
          </a:p>
          <a:p>
            <a:pPr>
              <a:buClr>
                <a:schemeClr val="accent6"/>
              </a:buClr>
              <a:defRPr/>
            </a:pPr>
            <a:r>
              <a:rPr lang="en-US" sz="1800" dirty="0"/>
              <a:t>Friendly/outgoing personality</a:t>
            </a:r>
          </a:p>
          <a:p>
            <a:pPr>
              <a:buClr>
                <a:schemeClr val="accent6"/>
              </a:buClr>
              <a:defRPr/>
            </a:pPr>
            <a:r>
              <a:rPr lang="en-US" sz="1800" dirty="0"/>
              <a:t>Entrepreneurial skills/risk-taker</a:t>
            </a:r>
          </a:p>
          <a:p>
            <a:pPr>
              <a:buNone/>
              <a:defRPr/>
            </a:pPr>
            <a:endParaRPr lang="en-US" b="1" dirty="0">
              <a:solidFill>
                <a:srgbClr val="0070C0"/>
              </a:solidFill>
            </a:endParaRPr>
          </a:p>
          <a:p>
            <a:pPr>
              <a:buNone/>
              <a:defRPr/>
            </a:pPr>
            <a:r>
              <a:rPr lang="en-US" b="1" dirty="0">
                <a:solidFill>
                  <a:srgbClr val="0070C0"/>
                </a:solidFill>
              </a:rPr>
              <a:t>PEOPLE</a:t>
            </a:r>
          </a:p>
          <a:p>
            <a:pPr>
              <a:buClr>
                <a:schemeClr val="accent6"/>
              </a:buClr>
              <a:defRPr/>
            </a:pPr>
            <a:r>
              <a:rPr lang="en-US" sz="1800" dirty="0"/>
              <a:t>Leadership skills </a:t>
            </a:r>
          </a:p>
          <a:p>
            <a:pPr>
              <a:buClr>
                <a:schemeClr val="accent6"/>
              </a:buClr>
              <a:defRPr/>
            </a:pPr>
            <a:r>
              <a:rPr lang="en-US" sz="1800" dirty="0"/>
              <a:t>Ability to work in a team </a:t>
            </a:r>
          </a:p>
          <a:p>
            <a:pPr>
              <a:buClr>
                <a:schemeClr val="accent6"/>
              </a:buClr>
              <a:defRPr/>
            </a:pPr>
            <a:r>
              <a:rPr lang="en-US" sz="1800" dirty="0"/>
              <a:t>Written communication skills </a:t>
            </a:r>
          </a:p>
          <a:p>
            <a:pPr>
              <a:buClr>
                <a:schemeClr val="accent6"/>
              </a:buClr>
              <a:defRPr/>
            </a:pPr>
            <a:r>
              <a:rPr lang="en-US" sz="1800" dirty="0"/>
              <a:t>Verbal communication skills</a:t>
            </a:r>
          </a:p>
          <a:p>
            <a:pPr>
              <a:buClr>
                <a:schemeClr val="accent6"/>
              </a:buClr>
              <a:defRPr/>
            </a:pPr>
            <a:r>
              <a:rPr lang="en-US" sz="1800" dirty="0"/>
              <a:t>Interpersonal skills/relates well to others </a:t>
            </a:r>
          </a:p>
          <a:p>
            <a:pPr>
              <a:buClr>
                <a:schemeClr val="accent6"/>
              </a:buClr>
              <a:defRPr/>
            </a:pPr>
            <a:r>
              <a:rPr lang="en-US" sz="1800" dirty="0"/>
              <a:t>Tactfulness</a:t>
            </a:r>
            <a:endParaRPr lang="en-US" dirty="0"/>
          </a:p>
          <a:p>
            <a:pPr>
              <a:buNone/>
              <a:defRPr/>
            </a:pPr>
            <a:endParaRPr lang="en-US" dirty="0"/>
          </a:p>
          <a:p>
            <a:pPr marL="109537" indent="0">
              <a:buNone/>
            </a:pPr>
            <a:endParaRPr lang="en-US" dirty="0"/>
          </a:p>
        </p:txBody>
      </p:sp>
      <p:sp>
        <p:nvSpPr>
          <p:cNvPr id="4" name="Content Placeholder 3"/>
          <p:cNvSpPr>
            <a:spLocks noGrp="1"/>
          </p:cNvSpPr>
          <p:nvPr>
            <p:ph sz="half" idx="2"/>
          </p:nvPr>
        </p:nvSpPr>
        <p:spPr>
          <a:xfrm>
            <a:off x="5065530" y="1425186"/>
            <a:ext cx="4325566" cy="4525963"/>
          </a:xfrm>
        </p:spPr>
        <p:txBody>
          <a:bodyPr>
            <a:normAutofit fontScale="92500" lnSpcReduction="20000"/>
          </a:bodyPr>
          <a:lstStyle/>
          <a:p>
            <a:pPr>
              <a:buNone/>
              <a:defRPr/>
            </a:pPr>
            <a:r>
              <a:rPr lang="en-US" b="1" dirty="0">
                <a:solidFill>
                  <a:srgbClr val="0070C0"/>
                </a:solidFill>
              </a:rPr>
              <a:t>MANAGEMENT/EXECUTING</a:t>
            </a:r>
          </a:p>
          <a:p>
            <a:pPr>
              <a:buClr>
                <a:schemeClr val="accent6"/>
              </a:buClr>
              <a:defRPr/>
            </a:pPr>
            <a:r>
              <a:rPr lang="en-US" sz="1800" dirty="0"/>
              <a:t>Problem solving skills</a:t>
            </a:r>
          </a:p>
          <a:p>
            <a:pPr>
              <a:buClr>
                <a:schemeClr val="accent6"/>
              </a:buClr>
              <a:defRPr/>
            </a:pPr>
            <a:r>
              <a:rPr lang="en-US" sz="1800" dirty="0"/>
              <a:t>Analytical/quantitative skills </a:t>
            </a:r>
          </a:p>
          <a:p>
            <a:pPr>
              <a:buClr>
                <a:schemeClr val="accent6"/>
              </a:buClr>
              <a:defRPr/>
            </a:pPr>
            <a:r>
              <a:rPr lang="en-US" sz="1800" dirty="0"/>
              <a:t>Detail-oriented </a:t>
            </a:r>
          </a:p>
          <a:p>
            <a:pPr>
              <a:buClr>
                <a:schemeClr val="accent6"/>
              </a:buClr>
              <a:defRPr/>
            </a:pPr>
            <a:r>
              <a:rPr lang="en-US" sz="1800" dirty="0"/>
              <a:t>Organizational abilities </a:t>
            </a:r>
          </a:p>
          <a:p>
            <a:pPr>
              <a:buClr>
                <a:schemeClr val="accent6"/>
              </a:buClr>
              <a:defRPr/>
            </a:pPr>
            <a:r>
              <a:rPr lang="en-US" sz="1800" dirty="0"/>
              <a:t>Strategic planning Skills</a:t>
            </a:r>
          </a:p>
          <a:p>
            <a:pPr>
              <a:buNone/>
              <a:defRPr/>
            </a:pPr>
            <a:endParaRPr lang="en-US" b="1" dirty="0">
              <a:solidFill>
                <a:srgbClr val="0070C0"/>
              </a:solidFill>
            </a:endParaRPr>
          </a:p>
          <a:p>
            <a:pPr>
              <a:buNone/>
              <a:defRPr/>
            </a:pPr>
            <a:r>
              <a:rPr lang="en-US" b="1" dirty="0">
                <a:solidFill>
                  <a:srgbClr val="0070C0"/>
                </a:solidFill>
              </a:rPr>
              <a:t>SPECIALIZED KNOWLEDGE</a:t>
            </a:r>
          </a:p>
          <a:p>
            <a:pPr>
              <a:buClr>
                <a:schemeClr val="accent6"/>
              </a:buClr>
              <a:defRPr/>
            </a:pPr>
            <a:r>
              <a:rPr lang="en-US" sz="1800" dirty="0"/>
              <a:t>Technical skills  </a:t>
            </a:r>
          </a:p>
          <a:p>
            <a:pPr>
              <a:buClr>
                <a:schemeClr val="accent6"/>
              </a:buClr>
              <a:defRPr/>
            </a:pPr>
            <a:r>
              <a:rPr lang="en-US" sz="1800" dirty="0"/>
              <a:t>Computer skills</a:t>
            </a:r>
          </a:p>
          <a:p>
            <a:pPr marL="0" indent="0">
              <a:buClr>
                <a:schemeClr val="accent6"/>
              </a:buClr>
              <a:buNone/>
              <a:defRPr/>
            </a:pPr>
            <a:endParaRPr lang="en-US" b="1" dirty="0">
              <a:solidFill>
                <a:srgbClr val="0070C0"/>
              </a:solidFill>
            </a:endParaRPr>
          </a:p>
          <a:p>
            <a:pPr marL="0" indent="0">
              <a:buClr>
                <a:schemeClr val="accent6"/>
              </a:buClr>
              <a:buNone/>
              <a:defRPr/>
            </a:pPr>
            <a:r>
              <a:rPr lang="en-US" b="1" dirty="0">
                <a:solidFill>
                  <a:srgbClr val="0070C0"/>
                </a:solidFill>
              </a:rPr>
              <a:t>CREATIVITY</a:t>
            </a:r>
          </a:p>
          <a:p>
            <a:pPr>
              <a:buClr>
                <a:schemeClr val="accent6"/>
              </a:buClr>
              <a:defRPr/>
            </a:pPr>
            <a:r>
              <a:rPr lang="en-US" sz="1800" dirty="0"/>
              <a:t>Creativity</a:t>
            </a:r>
            <a:endParaRPr lang="en-US" dirty="0"/>
          </a:p>
        </p:txBody>
      </p:sp>
      <p:sp>
        <p:nvSpPr>
          <p:cNvPr id="5" name="TextBox 4"/>
          <p:cNvSpPr txBox="1"/>
          <p:nvPr/>
        </p:nvSpPr>
        <p:spPr>
          <a:xfrm>
            <a:off x="-228600" y="6194490"/>
            <a:ext cx="9372600" cy="369332"/>
          </a:xfrm>
          <a:prstGeom prst="rect">
            <a:avLst/>
          </a:prstGeom>
          <a:noFill/>
        </p:spPr>
        <p:txBody>
          <a:bodyPr wrap="square" rtlCol="0">
            <a:spAutoFit/>
          </a:bodyPr>
          <a:lstStyle/>
          <a:p>
            <a:pPr marL="1389888" lvl="4" indent="-182880" fontAlgn="auto">
              <a:spcAft>
                <a:spcPts val="0"/>
              </a:spcAft>
              <a:buClr>
                <a:schemeClr val="accent3"/>
              </a:buClr>
              <a:defRPr/>
            </a:pPr>
            <a:r>
              <a:rPr lang="en-US" dirty="0">
                <a:solidFill>
                  <a:srgbClr val="0070C0"/>
                </a:solidFill>
              </a:rPr>
              <a:t>Source: National Association of Colleges and Employers</a:t>
            </a:r>
          </a:p>
        </p:txBody>
      </p:sp>
      <p:pic>
        <p:nvPicPr>
          <p:cNvPr id="6" name="Picture 5" descr="http://www.thenextgateway.com/images/web_devel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43800" y="5791200"/>
            <a:ext cx="1512672" cy="100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7315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685800"/>
            <a:ext cx="8229600" cy="1066800"/>
          </a:xfrm>
        </p:spPr>
        <p:txBody>
          <a:bodyPr/>
          <a:lstStyle/>
          <a:p>
            <a:r>
              <a:rPr lang="en-US"/>
              <a:t>Conveying your skill</a:t>
            </a:r>
          </a:p>
        </p:txBody>
      </p:sp>
      <p:sp>
        <p:nvSpPr>
          <p:cNvPr id="11267" name="Content Placeholder 2"/>
          <p:cNvSpPr>
            <a:spLocks noGrp="1"/>
          </p:cNvSpPr>
          <p:nvPr>
            <p:ph idx="1"/>
          </p:nvPr>
        </p:nvSpPr>
        <p:spPr>
          <a:xfrm>
            <a:off x="381000" y="1828800"/>
            <a:ext cx="8534400" cy="4324350"/>
          </a:xfrm>
        </p:spPr>
        <p:txBody>
          <a:bodyPr/>
          <a:lstStyle/>
          <a:p>
            <a:r>
              <a:rPr lang="en-US">
                <a:solidFill>
                  <a:srgbClr val="1D02E4"/>
                </a:solidFill>
              </a:rPr>
              <a:t>Statement: </a:t>
            </a:r>
            <a:r>
              <a:rPr lang="en-US">
                <a:solidFill>
                  <a:srgbClr val="00B050"/>
                </a:solidFill>
              </a:rPr>
              <a:t>identify the skill</a:t>
            </a:r>
          </a:p>
          <a:p>
            <a:r>
              <a:rPr lang="en-US">
                <a:solidFill>
                  <a:srgbClr val="1D02E4"/>
                </a:solidFill>
              </a:rPr>
              <a:t>Example: </a:t>
            </a:r>
            <a:r>
              <a:rPr lang="en-US">
                <a:solidFill>
                  <a:srgbClr val="00B050"/>
                </a:solidFill>
              </a:rPr>
              <a:t>be able to back up your statement</a:t>
            </a:r>
          </a:p>
          <a:p>
            <a:r>
              <a:rPr lang="en-US">
                <a:solidFill>
                  <a:srgbClr val="1D02E4"/>
                </a:solidFill>
              </a:rPr>
              <a:t>Connection: </a:t>
            </a:r>
            <a:r>
              <a:rPr lang="en-US">
                <a:solidFill>
                  <a:srgbClr val="00B050"/>
                </a:solidFill>
              </a:rPr>
              <a:t>how it connects to the specific job</a:t>
            </a:r>
          </a:p>
          <a:p>
            <a:pPr>
              <a:buFont typeface="Georgia" pitchFamily="18" charset="0"/>
              <a:buNone/>
            </a:pPr>
            <a:endParaRPr lang="en-US" sz="1200"/>
          </a:p>
          <a:p>
            <a:r>
              <a:rPr lang="en-US">
                <a:solidFill>
                  <a:srgbClr val="1D02E4"/>
                </a:solidFill>
              </a:rPr>
              <a:t>Statement</a:t>
            </a:r>
            <a:r>
              <a:rPr lang="en-US">
                <a:solidFill>
                  <a:srgbClr val="00B050"/>
                </a:solidFill>
              </a:rPr>
              <a:t> </a:t>
            </a:r>
            <a:r>
              <a:rPr lang="en-US"/>
              <a:t>: “I’m good at directing others”</a:t>
            </a:r>
          </a:p>
          <a:p>
            <a:r>
              <a:rPr lang="en-US">
                <a:solidFill>
                  <a:srgbClr val="1D02E4"/>
                </a:solidFill>
              </a:rPr>
              <a:t>Example</a:t>
            </a:r>
            <a:r>
              <a:rPr lang="en-US"/>
              <a:t>: “As the coordinator for the (event) I assigned and explained tasks to student volunteers who effectively and efficiently completed their assignments”</a:t>
            </a:r>
          </a:p>
          <a:p>
            <a:r>
              <a:rPr lang="en-US">
                <a:solidFill>
                  <a:srgbClr val="1D02E4"/>
                </a:solidFill>
              </a:rPr>
              <a:t>Connection</a:t>
            </a:r>
            <a:r>
              <a:rPr lang="en-US"/>
              <a:t>: “I can tell others what to do and accept responsibility for their performances”</a:t>
            </a:r>
          </a:p>
          <a:p>
            <a:pPr>
              <a:buFont typeface="Georgia" pitchFamily="18" charset="0"/>
              <a:buNone/>
            </a:pPr>
            <a:endParaRPr lang="en-US"/>
          </a:p>
        </p:txBody>
      </p:sp>
      <p:pic>
        <p:nvPicPr>
          <p:cNvPr id="11268" name="Picture 6" descr="http://t1.gstatic.com/images?q=tbn:ANd9GcTMcaByx_YJ_5hS0gdR7UIGyof0u1gqCFOm7T7ZinxGLciMDt5Ys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0200" y="1854200"/>
            <a:ext cx="22860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685800"/>
            <a:ext cx="8229600" cy="304800"/>
          </a:xfrm>
        </p:spPr>
        <p:txBody>
          <a:bodyPr>
            <a:normAutofit fontScale="90000"/>
          </a:bodyPr>
          <a:lstStyle/>
          <a:p>
            <a:r>
              <a:rPr lang="en-US"/>
              <a:t> </a:t>
            </a:r>
          </a:p>
        </p:txBody>
      </p:sp>
      <p:sp>
        <p:nvSpPr>
          <p:cNvPr id="20483" name="Content Placeholder 2"/>
          <p:cNvSpPr>
            <a:spLocks noGrp="1"/>
          </p:cNvSpPr>
          <p:nvPr>
            <p:ph idx="1"/>
          </p:nvPr>
        </p:nvSpPr>
        <p:spPr>
          <a:xfrm>
            <a:off x="304800" y="1676400"/>
            <a:ext cx="8534400" cy="4324350"/>
          </a:xfrm>
        </p:spPr>
        <p:txBody>
          <a:bodyPr>
            <a:normAutofit lnSpcReduction="10000"/>
          </a:bodyPr>
          <a:lstStyle/>
          <a:p>
            <a:r>
              <a:rPr lang="en-US" dirty="0">
                <a:solidFill>
                  <a:srgbClr val="1D02E4"/>
                </a:solidFill>
              </a:rPr>
              <a:t>STATEMENT: </a:t>
            </a:r>
            <a:r>
              <a:rPr lang="en-US" dirty="0"/>
              <a:t>“I can meet deadlines”</a:t>
            </a:r>
          </a:p>
          <a:p>
            <a:r>
              <a:rPr lang="en-US" dirty="0">
                <a:solidFill>
                  <a:srgbClr val="1D02E4"/>
                </a:solidFill>
              </a:rPr>
              <a:t>EXAMPLE: </a:t>
            </a:r>
            <a:r>
              <a:rPr lang="en-US" dirty="0"/>
              <a:t>“While in school, I never missed a due date on an assignment”</a:t>
            </a:r>
          </a:p>
          <a:p>
            <a:r>
              <a:rPr lang="en-US" dirty="0">
                <a:solidFill>
                  <a:srgbClr val="1D02E4"/>
                </a:solidFill>
              </a:rPr>
              <a:t>CONNECTION: </a:t>
            </a:r>
            <a:r>
              <a:rPr lang="en-US" dirty="0"/>
              <a:t>“If I was able to meet deadlines in school, I will also be able to meet your work deadlines and quotas”</a:t>
            </a:r>
          </a:p>
          <a:p>
            <a:pPr>
              <a:buFont typeface="Georgia" pitchFamily="18" charset="0"/>
              <a:buNone/>
            </a:pPr>
            <a:endParaRPr lang="en-US" sz="1200" dirty="0"/>
          </a:p>
          <a:p>
            <a:pPr>
              <a:buFont typeface="Georgia" pitchFamily="18" charset="0"/>
              <a:buNone/>
            </a:pPr>
            <a:endParaRPr lang="en-US" sz="1200" dirty="0"/>
          </a:p>
          <a:p>
            <a:r>
              <a:rPr lang="en-US" dirty="0">
                <a:solidFill>
                  <a:srgbClr val="1D02E4"/>
                </a:solidFill>
              </a:rPr>
              <a:t>STATEMENT</a:t>
            </a:r>
            <a:r>
              <a:rPr lang="en-US" dirty="0">
                <a:solidFill>
                  <a:srgbClr val="00B050"/>
                </a:solidFill>
              </a:rPr>
              <a:t> </a:t>
            </a:r>
            <a:r>
              <a:rPr lang="en-US" dirty="0"/>
              <a:t>: “I’m a good explainer”</a:t>
            </a:r>
          </a:p>
          <a:p>
            <a:r>
              <a:rPr lang="en-US" dirty="0">
                <a:solidFill>
                  <a:srgbClr val="1D02E4"/>
                </a:solidFill>
              </a:rPr>
              <a:t>EXAMPLE</a:t>
            </a:r>
            <a:r>
              <a:rPr lang="en-US" dirty="0"/>
              <a:t>: “Whenever anyone at work had trouble understanding a procedure, they came to me for an explanation”</a:t>
            </a:r>
          </a:p>
          <a:p>
            <a:r>
              <a:rPr lang="en-US" dirty="0">
                <a:solidFill>
                  <a:srgbClr val="1D02E4"/>
                </a:solidFill>
              </a:rPr>
              <a:t>CONNECTION</a:t>
            </a:r>
            <a:r>
              <a:rPr lang="en-US" dirty="0"/>
              <a:t>: “I can learn quickly, train new workers, and help others”</a:t>
            </a:r>
          </a:p>
          <a:p>
            <a:pPr>
              <a:buFont typeface="Georgia" pitchFamily="18" charset="0"/>
              <a:buNone/>
            </a:pPr>
            <a:endParaRPr lang="en-US" dirty="0"/>
          </a:p>
        </p:txBody>
      </p:sp>
    </p:spTree>
    <p:extLst>
      <p:ext uri="{BB962C8B-B14F-4D97-AF65-F5344CB8AC3E}">
        <p14:creationId xmlns:p14="http://schemas.microsoft.com/office/powerpoint/2010/main" val="34036903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033" y="533400"/>
            <a:ext cx="8458200" cy="609600"/>
          </a:xfrm>
        </p:spPr>
        <p:txBody>
          <a:bodyPr>
            <a:normAutofit fontScale="90000"/>
          </a:bodyPr>
          <a:lstStyle/>
          <a:p>
            <a:r>
              <a:rPr lang="en-US" sz="2800" b="1" dirty="0"/>
              <a:t>Medical Insurance Claims Administrator/Auditor </a:t>
            </a:r>
            <a:endParaRPr lang="en-US" sz="2800" dirty="0"/>
          </a:p>
        </p:txBody>
      </p:sp>
      <p:sp>
        <p:nvSpPr>
          <p:cNvPr id="5" name="Rectangle 4"/>
          <p:cNvSpPr/>
          <p:nvPr/>
        </p:nvSpPr>
        <p:spPr>
          <a:xfrm>
            <a:off x="152400" y="1066800"/>
            <a:ext cx="8991600" cy="5632311"/>
          </a:xfrm>
          <a:prstGeom prst="rect">
            <a:avLst/>
          </a:prstGeom>
        </p:spPr>
        <p:txBody>
          <a:bodyPr wrap="square">
            <a:spAutoFit/>
          </a:bodyPr>
          <a:lstStyle/>
          <a:p>
            <a:r>
              <a:rPr lang="en-US" sz="1200" dirty="0"/>
              <a:t>Description</a:t>
            </a:r>
          </a:p>
          <a:p>
            <a:r>
              <a:rPr lang="en-US" sz="1200" dirty="0"/>
              <a:t>Be a part of a rapidly growing and dynamic healthcare company in the South Bay!</a:t>
            </a:r>
            <a:br>
              <a:rPr lang="en-US" sz="1200" dirty="0"/>
            </a:br>
            <a:r>
              <a:rPr lang="en-US" sz="1200" dirty="0"/>
              <a:t>inAssist is one of the nation’s leading providers of Healthcare Management Solutions utilizing our Personal Healthcare Advisors, extensive analytics and customized technology solutions. Driven by our commitment to our clients, we pride ourselves on our ability to ensure our clients receive the best service possible.</a:t>
            </a:r>
            <a:br>
              <a:rPr lang="en-US" sz="1200" dirty="0"/>
            </a:br>
            <a:r>
              <a:rPr lang="en-US" sz="1200" dirty="0"/>
              <a:t>We are looking for motivated, patient-focused people to join our team!</a:t>
            </a:r>
            <a:br>
              <a:rPr lang="en-US" sz="1200" dirty="0"/>
            </a:br>
            <a:br>
              <a:rPr lang="en-US" sz="1200" dirty="0"/>
            </a:br>
            <a:r>
              <a:rPr lang="en-US" sz="1200" dirty="0"/>
              <a:t>Job Role</a:t>
            </a:r>
            <a:br>
              <a:rPr lang="en-US" sz="1200" dirty="0"/>
            </a:br>
            <a:r>
              <a:rPr lang="en-US" sz="1200" dirty="0"/>
              <a:t>• Adhering to - our strict security, confidentiality and patient privacy rules </a:t>
            </a:r>
            <a:br>
              <a:rPr lang="en-US" sz="1200" dirty="0"/>
            </a:br>
            <a:r>
              <a:rPr lang="en-US" sz="1200" dirty="0"/>
              <a:t>• Reviewing patient medical bills and EOBs for accuracy </a:t>
            </a:r>
            <a:br>
              <a:rPr lang="en-US" sz="1200" dirty="0"/>
            </a:br>
            <a:r>
              <a:rPr lang="en-US" sz="1200" dirty="0"/>
              <a:t>• Communicating with Insurance Companies and Providers to address any issues that are identified (e.g., appeal incorrectly denied claims, coordinate with providers to fix billing errors, negotiate with providers in the case of inappropriate billing) </a:t>
            </a:r>
            <a:br>
              <a:rPr lang="en-US" sz="1200" dirty="0"/>
            </a:br>
            <a:r>
              <a:rPr lang="en-US" sz="1200" dirty="0"/>
              <a:t>• Ability to organize, plan, prioritize and complete assignments within the required time frame</a:t>
            </a:r>
            <a:br>
              <a:rPr lang="en-US" sz="1200" dirty="0"/>
            </a:br>
            <a:r>
              <a:rPr lang="en-US" sz="1200" dirty="0"/>
              <a:t>• Provide client support with benefit/health insurance questions</a:t>
            </a:r>
            <a:br>
              <a:rPr lang="en-US" sz="1200" dirty="0"/>
            </a:br>
            <a:r>
              <a:rPr lang="en-US" sz="1200" dirty="0"/>
              <a:t>• Identifies problems and inconsistencies by using management reports</a:t>
            </a:r>
            <a:br>
              <a:rPr lang="en-US" sz="1200" dirty="0"/>
            </a:br>
            <a:r>
              <a:rPr lang="en-US" sz="1200" dirty="0"/>
              <a:t>• Summarizes findings and makes recommendations to resolve claims/billing issues</a:t>
            </a:r>
            <a:br>
              <a:rPr lang="en-US" sz="1200" dirty="0"/>
            </a:br>
            <a:br>
              <a:rPr lang="en-US" sz="1200" dirty="0"/>
            </a:br>
            <a:r>
              <a:rPr lang="en-US" sz="1200" dirty="0"/>
              <a:t>Job Requirements</a:t>
            </a:r>
            <a:br>
              <a:rPr lang="en-US" sz="1200" dirty="0"/>
            </a:br>
            <a:br>
              <a:rPr lang="en-US" sz="1200" dirty="0"/>
            </a:br>
            <a:r>
              <a:rPr lang="en-US" sz="1200" dirty="0"/>
              <a:t>A background in medical billing or insurance claims administration (Medical Billing and Coding Specialists, and/or Health Insurance Claims Administrators strongly preferred)</a:t>
            </a:r>
            <a:br>
              <a:rPr lang="en-US" sz="1200" dirty="0"/>
            </a:br>
            <a:r>
              <a:rPr lang="en-US" sz="1200" dirty="0"/>
              <a:t>• Experience in overturning claim denials - ranging from simple solutions such as coding correction to more complex situations involving submission of appeals and grievances </a:t>
            </a:r>
            <a:br>
              <a:rPr lang="en-US" sz="1200" dirty="0"/>
            </a:br>
            <a:r>
              <a:rPr lang="en-US" sz="1200" dirty="0"/>
              <a:t>• Proficient with Microsoft Office</a:t>
            </a:r>
            <a:br>
              <a:rPr lang="en-US" sz="1200" dirty="0"/>
            </a:br>
            <a:r>
              <a:rPr lang="en-US" sz="1200" dirty="0"/>
              <a:t>• Exemplary customer service skills </a:t>
            </a:r>
            <a:br>
              <a:rPr lang="en-US" sz="1200" dirty="0"/>
            </a:br>
            <a:r>
              <a:rPr lang="en-US" sz="1200" dirty="0"/>
              <a:t>• Excellent time-management skills, with the ability to prioritize multiple tasks, while working with a sense of urgency</a:t>
            </a:r>
            <a:br>
              <a:rPr lang="en-US" sz="1200" dirty="0"/>
            </a:br>
            <a:r>
              <a:rPr lang="en-US" sz="1200" dirty="0"/>
              <a:t>• Must have excellent verbal and written communication skills.</a:t>
            </a:r>
            <a:br>
              <a:rPr lang="en-US" sz="1200" dirty="0"/>
            </a:br>
            <a:r>
              <a:rPr lang="en-US" sz="1200" dirty="0"/>
              <a:t>• Must have exceptional problem solving and deductive reasoning skills </a:t>
            </a:r>
            <a:br>
              <a:rPr lang="en-US" sz="1200" dirty="0"/>
            </a:br>
            <a:r>
              <a:rPr lang="en-US" sz="1200" dirty="0"/>
              <a:t>• Knowledge of medical insurance terminology including CPT/ICD-9 coding. Coding Certificate is a plus</a:t>
            </a:r>
            <a:br>
              <a:rPr lang="en-US" sz="1200" dirty="0"/>
            </a:br>
            <a:r>
              <a:rPr lang="en-US" sz="1200" dirty="0"/>
              <a:t>• Ideal candidate will have 1 to 3 years of experience in a healthcare setting.</a:t>
            </a:r>
          </a:p>
        </p:txBody>
      </p:sp>
    </p:spTree>
    <p:extLst>
      <p:ext uri="{BB962C8B-B14F-4D97-AF65-F5344CB8AC3E}">
        <p14:creationId xmlns:p14="http://schemas.microsoft.com/office/powerpoint/2010/main" val="3500553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9033" y="533400"/>
            <a:ext cx="8458200" cy="609600"/>
          </a:xfrm>
        </p:spPr>
        <p:txBody>
          <a:bodyPr>
            <a:normAutofit fontScale="90000"/>
          </a:bodyPr>
          <a:lstStyle/>
          <a:p>
            <a:r>
              <a:rPr lang="en-US" sz="2800" b="1" dirty="0"/>
              <a:t>Medical Insurance Claims Administrator/Auditor </a:t>
            </a:r>
            <a:endParaRPr lang="en-US" sz="2800" dirty="0"/>
          </a:p>
        </p:txBody>
      </p:sp>
      <p:sp>
        <p:nvSpPr>
          <p:cNvPr id="5" name="Rectangle 4"/>
          <p:cNvSpPr/>
          <p:nvPr/>
        </p:nvSpPr>
        <p:spPr>
          <a:xfrm>
            <a:off x="152400" y="1066800"/>
            <a:ext cx="8991600" cy="5816977"/>
          </a:xfrm>
          <a:prstGeom prst="rect">
            <a:avLst/>
          </a:prstGeom>
        </p:spPr>
        <p:txBody>
          <a:bodyPr wrap="square">
            <a:spAutoFit/>
          </a:bodyPr>
          <a:lstStyle/>
          <a:p>
            <a:r>
              <a:rPr lang="en-US" sz="1200" dirty="0"/>
              <a:t>Description</a:t>
            </a:r>
          </a:p>
          <a:p>
            <a:r>
              <a:rPr lang="en-US" sz="1200" dirty="0"/>
              <a:t>Be a part of a rapidly growing and dynamic healthcare company in the South Bay!</a:t>
            </a:r>
            <a:br>
              <a:rPr lang="en-US" sz="1200" dirty="0"/>
            </a:br>
            <a:r>
              <a:rPr lang="en-US" sz="1200" dirty="0"/>
              <a:t>inAssist is one of the nation’s leading providers of Healthcare Management Solutions utilizing our Personal Healthcare Advisors, extensive analytics and customized technology solutions. Driven by our commitment to our clients, we pride ourselves on our ability to ensure our clients receive the best service possible.</a:t>
            </a:r>
            <a:br>
              <a:rPr lang="en-US" sz="1200" dirty="0"/>
            </a:br>
            <a:r>
              <a:rPr lang="en-US" sz="1200" dirty="0"/>
              <a:t>We are looking </a:t>
            </a:r>
            <a:r>
              <a:rPr lang="en-US" sz="1200" i="1" dirty="0">
                <a:solidFill>
                  <a:srgbClr val="1D02E4"/>
                </a:solidFill>
              </a:rPr>
              <a:t>for motivated, patient-focused</a:t>
            </a:r>
            <a:r>
              <a:rPr lang="en-US" sz="1200" i="1" dirty="0"/>
              <a:t> </a:t>
            </a:r>
            <a:r>
              <a:rPr lang="en-US" sz="1200" dirty="0"/>
              <a:t>people to join our team!</a:t>
            </a:r>
            <a:br>
              <a:rPr lang="en-US" sz="1200" dirty="0"/>
            </a:br>
            <a:br>
              <a:rPr lang="en-US" sz="1200" dirty="0"/>
            </a:br>
            <a:r>
              <a:rPr lang="en-US" sz="1200" dirty="0"/>
              <a:t>Job Role</a:t>
            </a:r>
            <a:br>
              <a:rPr lang="en-US" sz="1200" dirty="0"/>
            </a:br>
            <a:r>
              <a:rPr lang="en-US" sz="1200" dirty="0"/>
              <a:t>• Adhering to - our strict </a:t>
            </a:r>
            <a:r>
              <a:rPr lang="en-US" sz="1200" i="1" dirty="0">
                <a:solidFill>
                  <a:srgbClr val="1D02E4"/>
                </a:solidFill>
              </a:rPr>
              <a:t>security, confidentiality </a:t>
            </a:r>
            <a:r>
              <a:rPr lang="en-US" sz="1200" dirty="0"/>
              <a:t>and </a:t>
            </a:r>
            <a:r>
              <a:rPr lang="en-US" sz="1200" i="1" dirty="0">
                <a:solidFill>
                  <a:srgbClr val="1D02E4"/>
                </a:solidFill>
              </a:rPr>
              <a:t>patient privacy rules </a:t>
            </a:r>
            <a:br>
              <a:rPr lang="en-US" sz="1200" dirty="0"/>
            </a:br>
            <a:r>
              <a:rPr lang="en-US" sz="1200" dirty="0"/>
              <a:t>•</a:t>
            </a:r>
            <a:r>
              <a:rPr lang="en-US" sz="1200" i="1" dirty="0"/>
              <a:t> </a:t>
            </a:r>
            <a:r>
              <a:rPr lang="en-US" sz="1200" i="1" dirty="0">
                <a:solidFill>
                  <a:srgbClr val="1D02E4"/>
                </a:solidFill>
              </a:rPr>
              <a:t>Reviewing</a:t>
            </a:r>
            <a:r>
              <a:rPr lang="en-US" sz="1200" i="1" dirty="0"/>
              <a:t> </a:t>
            </a:r>
            <a:r>
              <a:rPr lang="en-US" sz="1200" dirty="0"/>
              <a:t>patient </a:t>
            </a:r>
            <a:r>
              <a:rPr lang="en-US" sz="1200" i="1" dirty="0">
                <a:solidFill>
                  <a:srgbClr val="1D02E4"/>
                </a:solidFill>
              </a:rPr>
              <a:t>medical bills </a:t>
            </a:r>
            <a:r>
              <a:rPr lang="en-US" sz="1200" dirty="0"/>
              <a:t>and EOBs for </a:t>
            </a:r>
            <a:r>
              <a:rPr lang="en-US" sz="1200" i="1" dirty="0">
                <a:solidFill>
                  <a:srgbClr val="1D02E4"/>
                </a:solidFill>
              </a:rPr>
              <a:t>accuracy </a:t>
            </a:r>
            <a:br>
              <a:rPr lang="en-US" sz="1200" dirty="0"/>
            </a:br>
            <a:r>
              <a:rPr lang="en-US" sz="1200" dirty="0"/>
              <a:t>•</a:t>
            </a:r>
            <a:r>
              <a:rPr lang="en-US" sz="1200" dirty="0">
                <a:solidFill>
                  <a:srgbClr val="1D02E4"/>
                </a:solidFill>
              </a:rPr>
              <a:t> </a:t>
            </a:r>
            <a:r>
              <a:rPr lang="en-US" sz="1200" i="1" dirty="0">
                <a:solidFill>
                  <a:srgbClr val="1D02E4"/>
                </a:solidFill>
              </a:rPr>
              <a:t>Communicating </a:t>
            </a:r>
            <a:r>
              <a:rPr lang="en-US" sz="1200" dirty="0"/>
              <a:t>with Insurance Companies and Providers to address any issues that are identified (e.g., </a:t>
            </a:r>
            <a:r>
              <a:rPr lang="en-US" sz="1200" i="1" dirty="0">
                <a:solidFill>
                  <a:srgbClr val="1D02E4"/>
                </a:solidFill>
              </a:rPr>
              <a:t>appeal</a:t>
            </a:r>
            <a:r>
              <a:rPr lang="en-US" sz="1200" dirty="0">
                <a:solidFill>
                  <a:srgbClr val="1D02E4"/>
                </a:solidFill>
              </a:rPr>
              <a:t> </a:t>
            </a:r>
            <a:r>
              <a:rPr lang="en-US" sz="1200" i="1" dirty="0">
                <a:solidFill>
                  <a:srgbClr val="1D02E4"/>
                </a:solidFill>
              </a:rPr>
              <a:t>incorrectly denied claims</a:t>
            </a:r>
            <a:r>
              <a:rPr lang="en-US" sz="1200" dirty="0"/>
              <a:t>, coordinate with providers to </a:t>
            </a:r>
            <a:r>
              <a:rPr lang="en-US" sz="1200" i="1" dirty="0">
                <a:solidFill>
                  <a:srgbClr val="1D02E4"/>
                </a:solidFill>
              </a:rPr>
              <a:t>fix billing errors</a:t>
            </a:r>
            <a:r>
              <a:rPr lang="en-US" sz="1200" i="1" dirty="0"/>
              <a:t>, </a:t>
            </a:r>
            <a:r>
              <a:rPr lang="en-US" sz="1200" i="1" dirty="0">
                <a:solidFill>
                  <a:srgbClr val="1D02E4"/>
                </a:solidFill>
              </a:rPr>
              <a:t>negotiate</a:t>
            </a:r>
            <a:r>
              <a:rPr lang="en-US" sz="1200" i="1" dirty="0"/>
              <a:t> </a:t>
            </a:r>
            <a:r>
              <a:rPr lang="en-US" sz="1200" dirty="0"/>
              <a:t>with providers in the case of inappropriate billing) </a:t>
            </a:r>
            <a:br>
              <a:rPr lang="en-US" sz="1200" dirty="0"/>
            </a:br>
            <a:r>
              <a:rPr lang="en-US" sz="1200" dirty="0"/>
              <a:t>• Ability to </a:t>
            </a:r>
            <a:r>
              <a:rPr lang="en-US" sz="1200" i="1" dirty="0">
                <a:solidFill>
                  <a:srgbClr val="1D02E4"/>
                </a:solidFill>
              </a:rPr>
              <a:t>organize, plan, prioritize</a:t>
            </a:r>
            <a:r>
              <a:rPr lang="en-US" sz="1200" i="1" dirty="0"/>
              <a:t> </a:t>
            </a:r>
            <a:r>
              <a:rPr lang="en-US" sz="1200" dirty="0"/>
              <a:t>and </a:t>
            </a:r>
            <a:r>
              <a:rPr lang="en-US" sz="1200" i="1" dirty="0">
                <a:solidFill>
                  <a:srgbClr val="1D02E4"/>
                </a:solidFill>
              </a:rPr>
              <a:t>complete assignments </a:t>
            </a:r>
            <a:r>
              <a:rPr lang="en-US" sz="1200" dirty="0"/>
              <a:t>within the required time frame</a:t>
            </a:r>
            <a:br>
              <a:rPr lang="en-US" sz="1200" dirty="0"/>
            </a:br>
            <a:r>
              <a:rPr lang="en-US" sz="1200" dirty="0"/>
              <a:t>• Provide </a:t>
            </a:r>
            <a:r>
              <a:rPr lang="en-US" sz="1200" i="1" dirty="0">
                <a:solidFill>
                  <a:srgbClr val="1D02E4"/>
                </a:solidFill>
              </a:rPr>
              <a:t>client support </a:t>
            </a:r>
            <a:r>
              <a:rPr lang="en-US" sz="1200" dirty="0"/>
              <a:t>with benefit/health</a:t>
            </a:r>
            <a:r>
              <a:rPr lang="en-US" sz="1200" i="1" dirty="0"/>
              <a:t> </a:t>
            </a:r>
            <a:r>
              <a:rPr lang="en-US" sz="1200" i="1" dirty="0">
                <a:solidFill>
                  <a:srgbClr val="1D02E4"/>
                </a:solidFill>
              </a:rPr>
              <a:t>insurance questions</a:t>
            </a:r>
            <a:br>
              <a:rPr lang="en-US" sz="1200" dirty="0"/>
            </a:br>
            <a:r>
              <a:rPr lang="en-US" sz="1200" dirty="0"/>
              <a:t>• Identifies problems and inconsistencies by using </a:t>
            </a:r>
            <a:r>
              <a:rPr lang="en-US" sz="1200" i="1" dirty="0">
                <a:solidFill>
                  <a:srgbClr val="1D02E4"/>
                </a:solidFill>
              </a:rPr>
              <a:t>management reports</a:t>
            </a:r>
            <a:br>
              <a:rPr lang="en-US" sz="1200" dirty="0"/>
            </a:br>
            <a:r>
              <a:rPr lang="en-US" sz="1200" dirty="0"/>
              <a:t>• </a:t>
            </a:r>
            <a:r>
              <a:rPr lang="en-US" sz="1200" i="1" dirty="0">
                <a:solidFill>
                  <a:srgbClr val="1D02E4"/>
                </a:solidFill>
              </a:rPr>
              <a:t>Summarizes findings </a:t>
            </a:r>
            <a:r>
              <a:rPr lang="en-US" sz="1200" dirty="0"/>
              <a:t>and makes recommendations to </a:t>
            </a:r>
            <a:r>
              <a:rPr lang="en-US" sz="1200" i="1" dirty="0">
                <a:solidFill>
                  <a:srgbClr val="1D02E4"/>
                </a:solidFill>
              </a:rPr>
              <a:t>resolve claims/billing issues</a:t>
            </a:r>
            <a:br>
              <a:rPr lang="en-US" sz="1200" dirty="0"/>
            </a:br>
            <a:br>
              <a:rPr lang="en-US" sz="1200" dirty="0"/>
            </a:br>
            <a:r>
              <a:rPr lang="en-US" sz="1200" dirty="0"/>
              <a:t>Job Requirements</a:t>
            </a:r>
            <a:br>
              <a:rPr lang="en-US" sz="1200" dirty="0"/>
            </a:br>
            <a:br>
              <a:rPr lang="en-US" sz="1200" dirty="0"/>
            </a:br>
            <a:r>
              <a:rPr lang="en-US" sz="1200" dirty="0"/>
              <a:t>A background in medical billing or insurance claims administration (</a:t>
            </a:r>
            <a:r>
              <a:rPr lang="en-US" sz="1200" i="1" dirty="0">
                <a:solidFill>
                  <a:srgbClr val="1D02E4"/>
                </a:solidFill>
              </a:rPr>
              <a:t>Medical Billing and Coding Specialists, and/or Health Insurance Claims Administrators </a:t>
            </a:r>
            <a:r>
              <a:rPr lang="en-US" sz="1200" dirty="0"/>
              <a:t>strongly preferred)</a:t>
            </a:r>
            <a:br>
              <a:rPr lang="en-US" sz="1200" dirty="0"/>
            </a:br>
            <a:r>
              <a:rPr lang="en-US" sz="1200" dirty="0"/>
              <a:t>• Experience in </a:t>
            </a:r>
            <a:r>
              <a:rPr lang="en-US" sz="1200" i="1" dirty="0">
                <a:solidFill>
                  <a:srgbClr val="1D02E4"/>
                </a:solidFill>
              </a:rPr>
              <a:t>overturning claim denials </a:t>
            </a:r>
            <a:r>
              <a:rPr lang="en-US" sz="1200" dirty="0"/>
              <a:t>- ranging from simple solutions such as coding correction to more complex situations involving submission of appeals and grievances </a:t>
            </a:r>
            <a:br>
              <a:rPr lang="en-US" sz="1200" dirty="0"/>
            </a:br>
            <a:r>
              <a:rPr lang="en-US" sz="1200" dirty="0"/>
              <a:t>• Proficient with </a:t>
            </a:r>
            <a:r>
              <a:rPr lang="en-US" sz="1200" i="1" dirty="0">
                <a:solidFill>
                  <a:srgbClr val="1D02E4"/>
                </a:solidFill>
              </a:rPr>
              <a:t>Microsoft Office</a:t>
            </a:r>
            <a:br>
              <a:rPr lang="en-US" sz="1200" dirty="0"/>
            </a:br>
            <a:r>
              <a:rPr lang="en-US" sz="1200" dirty="0"/>
              <a:t>• Exemplary </a:t>
            </a:r>
            <a:r>
              <a:rPr lang="en-US" sz="1200" i="1" dirty="0">
                <a:solidFill>
                  <a:srgbClr val="1D02E4"/>
                </a:solidFill>
              </a:rPr>
              <a:t>customer service skills </a:t>
            </a:r>
            <a:br>
              <a:rPr lang="en-US" sz="1200" dirty="0"/>
            </a:br>
            <a:r>
              <a:rPr lang="en-US" sz="1200" dirty="0"/>
              <a:t>• Excellent </a:t>
            </a:r>
            <a:r>
              <a:rPr lang="en-US" sz="1200" i="1" dirty="0">
                <a:solidFill>
                  <a:srgbClr val="1D02E4"/>
                </a:solidFill>
              </a:rPr>
              <a:t>time-management skills</a:t>
            </a:r>
            <a:r>
              <a:rPr lang="en-US" sz="1200" i="1" dirty="0"/>
              <a:t>, </a:t>
            </a:r>
            <a:r>
              <a:rPr lang="en-US" sz="1200" dirty="0"/>
              <a:t>with the ability to </a:t>
            </a:r>
            <a:r>
              <a:rPr lang="en-US" sz="1200" i="1" dirty="0">
                <a:solidFill>
                  <a:srgbClr val="1D02E4"/>
                </a:solidFill>
              </a:rPr>
              <a:t>prioritize multiple tasks</a:t>
            </a:r>
            <a:r>
              <a:rPr lang="en-US" sz="1200" i="1" dirty="0"/>
              <a:t>, </a:t>
            </a:r>
            <a:r>
              <a:rPr lang="en-US" sz="1200" dirty="0"/>
              <a:t>while working with a sense of urgency</a:t>
            </a:r>
            <a:br>
              <a:rPr lang="en-US" sz="1200" dirty="0"/>
            </a:br>
            <a:r>
              <a:rPr lang="en-US" sz="1200" dirty="0"/>
              <a:t>• Must have excellent </a:t>
            </a:r>
            <a:r>
              <a:rPr lang="en-US" sz="1200" i="1" dirty="0">
                <a:solidFill>
                  <a:srgbClr val="1D02E4"/>
                </a:solidFill>
              </a:rPr>
              <a:t>verbal and written communication skills</a:t>
            </a:r>
            <a:r>
              <a:rPr lang="en-US" sz="1200" i="1" dirty="0"/>
              <a:t>.</a:t>
            </a:r>
            <a:br>
              <a:rPr lang="en-US" sz="1200" dirty="0"/>
            </a:br>
            <a:r>
              <a:rPr lang="en-US" sz="1200" dirty="0"/>
              <a:t>• Must have exceptional</a:t>
            </a:r>
            <a:r>
              <a:rPr lang="en-US" sz="1200" i="1" dirty="0"/>
              <a:t> </a:t>
            </a:r>
            <a:r>
              <a:rPr lang="en-US" sz="1200" i="1" dirty="0">
                <a:solidFill>
                  <a:srgbClr val="1D02E4"/>
                </a:solidFill>
              </a:rPr>
              <a:t>problem solving and deductive reasoning skills </a:t>
            </a:r>
            <a:br>
              <a:rPr lang="en-US" sz="1200" dirty="0"/>
            </a:br>
            <a:r>
              <a:rPr lang="en-US" sz="1200" dirty="0"/>
              <a:t>• Knowledge of </a:t>
            </a:r>
            <a:r>
              <a:rPr lang="en-US" sz="1200" i="1" dirty="0">
                <a:solidFill>
                  <a:srgbClr val="1D02E4"/>
                </a:solidFill>
              </a:rPr>
              <a:t>medical insurance terminology</a:t>
            </a:r>
            <a:r>
              <a:rPr lang="en-US" sz="1200" dirty="0">
                <a:solidFill>
                  <a:srgbClr val="1D02E4"/>
                </a:solidFill>
              </a:rPr>
              <a:t> </a:t>
            </a:r>
            <a:r>
              <a:rPr lang="en-US" sz="1200" dirty="0"/>
              <a:t>including </a:t>
            </a:r>
            <a:r>
              <a:rPr lang="en-US" sz="1200" i="1" dirty="0">
                <a:solidFill>
                  <a:srgbClr val="1D02E4"/>
                </a:solidFill>
              </a:rPr>
              <a:t>CPT/ICD-9 coding</a:t>
            </a:r>
            <a:r>
              <a:rPr lang="en-US" sz="1200" dirty="0"/>
              <a:t>. Coding Certificate is a plus</a:t>
            </a:r>
            <a:br>
              <a:rPr lang="en-US" sz="1200" dirty="0"/>
            </a:br>
            <a:r>
              <a:rPr lang="en-US" sz="1200" dirty="0"/>
              <a:t>• Ideal candidate will have 1 to 3 years of experience in a healthcare setting.</a:t>
            </a:r>
          </a:p>
        </p:txBody>
      </p:sp>
    </p:spTree>
    <p:extLst>
      <p:ext uri="{BB962C8B-B14F-4D97-AF65-F5344CB8AC3E}">
        <p14:creationId xmlns:p14="http://schemas.microsoft.com/office/powerpoint/2010/main" val="1845993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314" name="Title 1"/>
          <p:cNvSpPr>
            <a:spLocks noGrp="1"/>
          </p:cNvSpPr>
          <p:nvPr>
            <p:ph type="title"/>
          </p:nvPr>
        </p:nvSpPr>
        <p:spPr>
          <a:xfrm>
            <a:off x="12353" y="1001644"/>
            <a:ext cx="9149110" cy="1069975"/>
          </a:xfrm>
        </p:spPr>
        <p:txBody>
          <a:bodyPr>
            <a:normAutofit fontScale="90000"/>
          </a:bodyPr>
          <a:lstStyle/>
          <a:p>
            <a:r>
              <a:rPr lang="en-US" dirty="0"/>
              <a:t>academic Skills to Job Search Skills</a:t>
            </a:r>
          </a:p>
        </p:txBody>
      </p:sp>
      <p:sp>
        <p:nvSpPr>
          <p:cNvPr id="5" name="Text Placeholder 4"/>
          <p:cNvSpPr>
            <a:spLocks noGrp="1"/>
          </p:cNvSpPr>
          <p:nvPr>
            <p:ph type="body" idx="1"/>
          </p:nvPr>
        </p:nvSpPr>
        <p:spPr>
          <a:xfrm>
            <a:off x="304800" y="1981200"/>
            <a:ext cx="2819400" cy="457200"/>
          </a:xfrm>
        </p:spPr>
        <p:txBody>
          <a:bodyPr>
            <a:normAutofit fontScale="85000" lnSpcReduction="10000"/>
          </a:bodyPr>
          <a:lstStyle/>
          <a:p>
            <a:pPr algn="ctr">
              <a:defRPr/>
            </a:pPr>
            <a:r>
              <a:rPr lang="en-US" dirty="0"/>
              <a:t>Academics	</a:t>
            </a:r>
          </a:p>
        </p:txBody>
      </p:sp>
      <p:sp>
        <p:nvSpPr>
          <p:cNvPr id="13315" name="Content Placeholder 2"/>
          <p:cNvSpPr>
            <a:spLocks noGrp="1"/>
          </p:cNvSpPr>
          <p:nvPr>
            <p:ph sz="half" idx="2"/>
          </p:nvPr>
        </p:nvSpPr>
        <p:spPr>
          <a:xfrm>
            <a:off x="-9728" y="2410838"/>
            <a:ext cx="4038600" cy="3886200"/>
          </a:xfrm>
        </p:spPr>
        <p:txBody>
          <a:bodyPr>
            <a:normAutofit fontScale="85000" lnSpcReduction="20000"/>
          </a:bodyPr>
          <a:lstStyle/>
          <a:p>
            <a:pPr marL="565150" indent="-457200">
              <a:buFont typeface="Georgia" pitchFamily="18" charset="0"/>
              <a:buNone/>
              <a:defRPr/>
            </a:pPr>
            <a:r>
              <a:rPr lang="en-US" dirty="0"/>
              <a:t>Scheduling assignments/ Group Meetings</a:t>
            </a:r>
          </a:p>
          <a:p>
            <a:pPr marL="565150" indent="-457200">
              <a:buFont typeface="Trebuchet MS" pitchFamily="34" charset="0"/>
              <a:buAutoNum type="arabicPeriod"/>
              <a:defRPr/>
            </a:pPr>
            <a:endParaRPr lang="en-US" dirty="0"/>
          </a:p>
          <a:p>
            <a:pPr marL="565150" indent="-457200">
              <a:buFont typeface="Georgia" pitchFamily="18" charset="0"/>
              <a:buNone/>
              <a:defRPr/>
            </a:pPr>
            <a:r>
              <a:rPr lang="en-US" dirty="0"/>
              <a:t>Verbal Communication/Group Presentations</a:t>
            </a:r>
          </a:p>
          <a:p>
            <a:pPr marL="565150" indent="-457200">
              <a:buFont typeface="Trebuchet MS" pitchFamily="34" charset="0"/>
              <a:buAutoNum type="arabicPeriod"/>
              <a:defRPr/>
            </a:pPr>
            <a:endParaRPr lang="en-US" dirty="0"/>
          </a:p>
          <a:p>
            <a:pPr marL="565150" indent="-457200">
              <a:buFont typeface="Georgia" pitchFamily="18" charset="0"/>
              <a:buNone/>
              <a:defRPr/>
            </a:pPr>
            <a:endParaRPr lang="en-US" dirty="0"/>
          </a:p>
          <a:p>
            <a:pPr marL="565150" indent="-457200">
              <a:buFont typeface="Georgia" pitchFamily="18" charset="0"/>
              <a:buNone/>
              <a:defRPr/>
            </a:pPr>
            <a:r>
              <a:rPr lang="en-US" dirty="0"/>
              <a:t>Written Communication/Papers</a:t>
            </a:r>
          </a:p>
          <a:p>
            <a:pPr marL="565150" indent="-457200">
              <a:buFont typeface="Georgia" pitchFamily="18" charset="0"/>
              <a:buNone/>
              <a:defRPr/>
            </a:pPr>
            <a:endParaRPr lang="en-US" dirty="0"/>
          </a:p>
          <a:p>
            <a:pPr marL="565150" indent="-457200">
              <a:buFont typeface="Georgia" pitchFamily="18" charset="0"/>
              <a:buNone/>
              <a:defRPr/>
            </a:pPr>
            <a:endParaRPr lang="en-US" dirty="0"/>
          </a:p>
          <a:p>
            <a:pPr marL="565150" indent="-457200">
              <a:buFont typeface="Georgia" pitchFamily="18" charset="0"/>
              <a:buNone/>
              <a:defRPr/>
            </a:pPr>
            <a:r>
              <a:rPr lang="en-US" dirty="0"/>
              <a:t>Getting Involved/Campus Clubs</a:t>
            </a:r>
          </a:p>
          <a:p>
            <a:pPr>
              <a:buFont typeface="Georgia" pitchFamily="18" charset="0"/>
              <a:buNone/>
              <a:defRPr/>
            </a:pPr>
            <a:endParaRPr lang="en-US" dirty="0"/>
          </a:p>
        </p:txBody>
      </p:sp>
      <p:sp>
        <p:nvSpPr>
          <p:cNvPr id="6" name="Text Placeholder 5"/>
          <p:cNvSpPr>
            <a:spLocks noGrp="1"/>
          </p:cNvSpPr>
          <p:nvPr>
            <p:ph type="body" sz="quarter" idx="3"/>
          </p:nvPr>
        </p:nvSpPr>
        <p:spPr>
          <a:xfrm>
            <a:off x="5715000" y="1981200"/>
            <a:ext cx="2974975" cy="457200"/>
          </a:xfrm>
        </p:spPr>
        <p:txBody>
          <a:bodyPr>
            <a:normAutofit lnSpcReduction="10000"/>
          </a:bodyPr>
          <a:lstStyle/>
          <a:p>
            <a:pPr algn="ctr">
              <a:defRPr/>
            </a:pPr>
            <a:r>
              <a:rPr lang="en-US" dirty="0"/>
              <a:t>Job Search</a:t>
            </a:r>
          </a:p>
        </p:txBody>
      </p:sp>
      <p:sp>
        <p:nvSpPr>
          <p:cNvPr id="13316" name="Content Placeholder 3"/>
          <p:cNvSpPr>
            <a:spLocks noGrp="1"/>
          </p:cNvSpPr>
          <p:nvPr>
            <p:ph sz="quarter" idx="4"/>
          </p:nvPr>
        </p:nvSpPr>
        <p:spPr>
          <a:xfrm>
            <a:off x="5351463" y="2514600"/>
            <a:ext cx="3810000" cy="3886200"/>
          </a:xfrm>
        </p:spPr>
        <p:txBody>
          <a:bodyPr>
            <a:normAutofit fontScale="85000" lnSpcReduction="20000"/>
          </a:bodyPr>
          <a:lstStyle/>
          <a:p>
            <a:pPr marL="565150" indent="-457200">
              <a:buFont typeface="Georgia" pitchFamily="18" charset="0"/>
              <a:buNone/>
              <a:defRPr/>
            </a:pPr>
            <a:r>
              <a:rPr lang="en-US" dirty="0"/>
              <a:t>Schedule your Job Search</a:t>
            </a:r>
          </a:p>
          <a:p>
            <a:pPr marL="565150" indent="-457200">
              <a:buFont typeface="Georgia" pitchFamily="18" charset="0"/>
              <a:buNone/>
              <a:defRPr/>
            </a:pPr>
            <a:endParaRPr lang="en-US" dirty="0"/>
          </a:p>
          <a:p>
            <a:pPr marL="565150" indent="-457200">
              <a:buFont typeface="Georgia" pitchFamily="18" charset="0"/>
              <a:buNone/>
              <a:defRPr/>
            </a:pPr>
            <a:endParaRPr lang="en-US" dirty="0"/>
          </a:p>
          <a:p>
            <a:pPr marL="565150" indent="-457200">
              <a:buFont typeface="Georgia" pitchFamily="18" charset="0"/>
              <a:buNone/>
              <a:defRPr/>
            </a:pPr>
            <a:r>
              <a:rPr lang="en-US" dirty="0"/>
              <a:t>Answering interview questions with specific detail and content.</a:t>
            </a:r>
          </a:p>
          <a:p>
            <a:pPr marL="565150" indent="-457200">
              <a:buFont typeface="Georgia" pitchFamily="18" charset="0"/>
              <a:buNone/>
              <a:defRPr/>
            </a:pPr>
            <a:endParaRPr lang="en-US" dirty="0"/>
          </a:p>
          <a:p>
            <a:pPr marL="565150" indent="-457200">
              <a:buFont typeface="Georgia" pitchFamily="18" charset="0"/>
              <a:buNone/>
              <a:defRPr/>
            </a:pPr>
            <a:r>
              <a:rPr lang="en-US" dirty="0"/>
              <a:t>Resume, cover letter and email correspondence</a:t>
            </a:r>
          </a:p>
          <a:p>
            <a:pPr marL="565150" indent="-457200">
              <a:buFont typeface="Georgia" pitchFamily="18" charset="0"/>
              <a:buNone/>
              <a:defRPr/>
            </a:pPr>
            <a:endParaRPr lang="en-US" dirty="0"/>
          </a:p>
          <a:p>
            <a:pPr>
              <a:buFont typeface="Georgia" pitchFamily="18" charset="0"/>
              <a:buNone/>
              <a:defRPr/>
            </a:pPr>
            <a:r>
              <a:rPr lang="en-US" dirty="0"/>
              <a:t>Professional Associations, Chamber of Commerce, Career Clubs</a:t>
            </a:r>
          </a:p>
        </p:txBody>
      </p:sp>
      <p:pic>
        <p:nvPicPr>
          <p:cNvPr id="13319" name="Picture 6" descr="C:\Documents and Settings\ebooth.CDC1\Local Settings\Temporary Internet Files\Content.IE5\XSEZXR7I\MCj0441962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0836" y="2731655"/>
            <a:ext cx="1743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9" descr="C:\Documents and Settings\ebooth.CDC1\Local Settings\Temporary Internet Files\Content.IE5\XSEZXR7I\MCj04419620000[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13957" y="5242533"/>
            <a:ext cx="1743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5" descr="C:\Documents and Settings\ebooth.CDC1\Local Settings\Temporary Internet Files\Content.IE5\QG2XI901\MCj04418960000[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8733" y="3487467"/>
            <a:ext cx="1782763"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C4220D"/>
      </a:accent1>
      <a:accent2>
        <a:srgbClr val="EB7712"/>
      </a:accent2>
      <a:accent3>
        <a:srgbClr val="ECBD31"/>
      </a:accent3>
      <a:accent4>
        <a:srgbClr val="92CE4A"/>
      </a:accent4>
      <a:accent5>
        <a:srgbClr val="50CFB4"/>
      </a:accent5>
      <a:accent6>
        <a:srgbClr val="0D8EC5"/>
      </a:accent6>
      <a:hlink>
        <a:srgbClr val="EA5A0C"/>
      </a:hlink>
      <a:folHlink>
        <a:srgbClr val="F09D3A"/>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Vapor Trail</Template>
  <TotalTime>6624</TotalTime>
  <Words>1228</Words>
  <Application>Microsoft Office PowerPoint</Application>
  <PresentationFormat>On-screen Show (4:3)</PresentationFormat>
  <Paragraphs>93</Paragraphs>
  <Slides>9</Slides>
  <Notes>2</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Century Gothic</vt:lpstr>
      <vt:lpstr>Georgia</vt:lpstr>
      <vt:lpstr>Trebuchet MS</vt:lpstr>
      <vt:lpstr>Vapor Trail</vt:lpstr>
      <vt:lpstr>Transferable SKILLS</vt:lpstr>
      <vt:lpstr>What are transferable skills?</vt:lpstr>
      <vt:lpstr>Experience</vt:lpstr>
      <vt:lpstr>Key skills employers want</vt:lpstr>
      <vt:lpstr>Conveying your skill</vt:lpstr>
      <vt:lpstr> </vt:lpstr>
      <vt:lpstr>Medical Insurance Claims Administrator/Auditor </vt:lpstr>
      <vt:lpstr>Medical Insurance Claims Administrator/Auditor </vt:lpstr>
      <vt:lpstr>academic Skills to Job Search Skills</vt:lpstr>
    </vt:vector>
  </TitlesOfParts>
  <Company>CSULB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Transfering Your Leadership Skills Into A Job</dc:title>
  <dc:creator>wtokunag</dc:creator>
  <cp:lastModifiedBy>Robert Wendt</cp:lastModifiedBy>
  <cp:revision>417</cp:revision>
  <cp:lastPrinted>2015-09-23T22:54:44Z</cp:lastPrinted>
  <dcterms:created xsi:type="dcterms:W3CDTF">2009-07-20T18:23:30Z</dcterms:created>
  <dcterms:modified xsi:type="dcterms:W3CDTF">2021-10-12T02:25:19Z</dcterms:modified>
</cp:coreProperties>
</file>